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72" y="216"/>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2018/6/4</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615769" y="3131096"/>
            <a:ext cx="5626461" cy="2686000"/>
          </a:xfrm>
          <a:prstGeom prst="roundRect">
            <a:avLst>
              <a:gd name="adj" fmla="val 1899"/>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713019" y="3296816"/>
            <a:ext cx="5431959" cy="2376264"/>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047" name="正方形/長方形 1046"/>
          <p:cNvSpPr/>
          <p:nvPr/>
        </p:nvSpPr>
        <p:spPr>
          <a:xfrm>
            <a:off x="404664" y="2576736"/>
            <a:ext cx="6048672" cy="7049915"/>
          </a:xfrm>
          <a:prstGeom prst="rect">
            <a:avLst/>
          </a:prstGeom>
          <a:noFill/>
          <a:ln w="38100">
            <a:solidFill>
              <a:srgbClr val="FF99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576736"/>
            <a:ext cx="6048065" cy="488527"/>
          </a:xfrm>
          <a:prstGeom prst="rect">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61788" y="2288704"/>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sp>
        <p:nvSpPr>
          <p:cNvPr id="5" name="二等辺三角形 4"/>
          <p:cNvSpPr/>
          <p:nvPr/>
        </p:nvSpPr>
        <p:spPr>
          <a:xfrm>
            <a:off x="2955955" y="128464"/>
            <a:ext cx="946090" cy="288032"/>
          </a:xfrm>
          <a:prstGeom prst="triangle">
            <a:avLst>
              <a:gd name="adj" fmla="val 47335"/>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405270" y="1280592"/>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smtClean="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HGSｺﾞｼｯｸE" panose="020B0900000000000000" pitchFamily="50" charset="-128"/>
                    <a:ea typeface="HGSｺﾞｼｯｸE" panose="020B0900000000000000" pitchFamily="50" charset="-128"/>
                  </a:rPr>
                  <a:t>応募</a:t>
                </a:r>
                <a:endParaRPr lang="en-US" altLang="ja-JP" dirty="0" smtClean="0">
                  <a:latin typeface="HGSｺﾞｼｯｸE" panose="020B0900000000000000" pitchFamily="50" charset="-128"/>
                  <a:ea typeface="HGSｺﾞｼｯｸE" panose="020B0900000000000000" pitchFamily="50" charset="-128"/>
                </a:endParaRPr>
              </a:p>
              <a:p>
                <a:pPr algn="ctr"/>
                <a:r>
                  <a:rPr lang="ja-JP" altLang="en-US" dirty="0" smtClean="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92708" y="9561512"/>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東洋水産</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保険</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880563881"/>
              </p:ext>
            </p:extLst>
          </p:nvPr>
        </p:nvGraphicFramePr>
        <p:xfrm>
          <a:off x="600742" y="9047407"/>
          <a:ext cx="5656516" cy="586113"/>
        </p:xfrm>
        <a:graphic>
          <a:graphicData uri="http://schemas.openxmlformats.org/drawingml/2006/table">
            <a:tbl>
              <a:tblPr firstRow="1" bandRow="1">
                <a:tableStyleId>{5C22544A-7EE6-4342-B048-85BDC9FD1C3A}</a:tableStyleId>
              </a:tblPr>
              <a:tblGrid>
                <a:gridCol w="2985412"/>
                <a:gridCol w="2671104"/>
              </a:tblGrid>
              <a:tr h="151320">
                <a:tc>
                  <a:txBody>
                    <a:bodyPr/>
                    <a:lstStyle/>
                    <a:p>
                      <a:r>
                        <a:rPr kumimoji="1" lang="ja-JP" altLang="en-US" sz="1200" b="0"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162710809"/>
              </p:ext>
            </p:extLst>
          </p:nvPr>
        </p:nvGraphicFramePr>
        <p:xfrm>
          <a:off x="1315019" y="344488"/>
          <a:ext cx="4227962" cy="869418"/>
        </p:xfrm>
        <a:graphic>
          <a:graphicData uri="http://schemas.openxmlformats.org/drawingml/2006/table">
            <a:tbl>
              <a:tblPr firstRow="1" bandRow="1">
                <a:tableStyleId>{5C22544A-7EE6-4342-B048-85BDC9FD1C3A}</a:tableStyleId>
              </a:tblPr>
              <a:tblGrid>
                <a:gridCol w="4227962"/>
              </a:tblGrid>
              <a:tr h="248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東洋水産健康</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保険組合　宛</a:t>
                      </a: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r>
              <a:tr h="4107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toyo105@maruchan.co.jp</a:t>
                      </a:r>
                      <a:endParaRPr kumimoji="1" lang="ja-JP" altLang="en-US"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42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HGSｺﾞｼｯｸM" panose="020B0600000000000000" pitchFamily="50" charset="-128"/>
                          <a:ea typeface="HGSｺﾞｼｯｸM" panose="020B0600000000000000" pitchFamily="50" charset="-128"/>
                        </a:rPr>
                        <a:t>誤送信に</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smtClean="0">
                        <a:solidFill>
                          <a:schemeClr val="tx1"/>
                        </a:solidFill>
                        <a:latin typeface="HGSｺﾞｼｯｸM" panose="020B0600000000000000" pitchFamily="50" charset="-128"/>
                        <a:ea typeface="HGSｺﾞｼｯｸM" panose="020B0600000000000000" pitchFamily="50" charset="-128"/>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25026596"/>
              </p:ext>
            </p:extLst>
          </p:nvPr>
        </p:nvGraphicFramePr>
        <p:xfrm>
          <a:off x="705256" y="3284770"/>
          <a:ext cx="5372825" cy="2378652"/>
        </p:xfrm>
        <a:graphic>
          <a:graphicData uri="http://schemas.openxmlformats.org/drawingml/2006/table">
            <a:tbl>
              <a:tblPr firstRow="1" bandRow="1">
                <a:tableStyleId>{5C22544A-7EE6-4342-B048-85BDC9FD1C3A}</a:tableStyleId>
              </a:tblPr>
              <a:tblGrid>
                <a:gridCol w="1247858"/>
                <a:gridCol w="4124967"/>
              </a:tblGrid>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健診・重症化予防に取り組みます。</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健康管理・安全衛生活動に取り組みます。</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メンタルヘルス対策に取り組みます。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過重労働防止に取り組みます。</a:t>
                      </a: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感染症予防対策に取り組みます。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健康経営</a:t>
                      </a:r>
                      <a:r>
                        <a:rPr kumimoji="1" lang="en-US" altLang="ja-JP" sz="14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400163379"/>
              </p:ext>
            </p:extLst>
          </p:nvPr>
        </p:nvGraphicFramePr>
        <p:xfrm>
          <a:off x="605459" y="6074338"/>
          <a:ext cx="5631853" cy="2983118"/>
        </p:xfrm>
        <a:graphic>
          <a:graphicData uri="http://schemas.openxmlformats.org/drawingml/2006/table">
            <a:tbl>
              <a:tblPr firstRow="1" bandRow="1">
                <a:tableStyleId>{5C22544A-7EE6-4342-B048-85BDC9FD1C3A}</a:tableStyleId>
              </a:tblPr>
              <a:tblGrid>
                <a:gridCol w="1311373"/>
                <a:gridCol w="1518426"/>
                <a:gridCol w="1395871"/>
                <a:gridCol w="1406183"/>
              </a:tblGrid>
              <a:tr h="381642">
                <a:tc>
                  <a:txBody>
                    <a:bodyPr/>
                    <a:lstStyle/>
                    <a:p>
                      <a:pPr algn="ctr"/>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健康企業宣言日</a:t>
                      </a:r>
                      <a:endParaRPr kumimoji="1" lang="ja-JP" altLang="en-US" sz="12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平成　　年　　月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銀の証</a:t>
                      </a:r>
                      <a:r>
                        <a:rPr kumimoji="1" lang="ja-JP" altLang="en-US" sz="1200" baseline="0" dirty="0" smtClean="0">
                          <a:latin typeface="HGSｺﾞｼｯｸM" panose="020B0600000000000000" pitchFamily="50" charset="-128"/>
                          <a:ea typeface="HGSｺﾞｼｯｸM" panose="020B0600000000000000" pitchFamily="50" charset="-128"/>
                        </a:rPr>
                        <a:t> </a:t>
                      </a:r>
                      <a:r>
                        <a:rPr kumimoji="1" lang="ja-JP" altLang="en-US" sz="1200" dirty="0" smtClean="0">
                          <a:latin typeface="HGSｺﾞｼｯｸM" panose="020B0600000000000000" pitchFamily="50" charset="-128"/>
                          <a:ea typeface="HGSｺﾞｼｯｸM" panose="020B0600000000000000" pitchFamily="50" charset="-128"/>
                        </a:rPr>
                        <a:t>認定番号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898525" indent="0" algn="l"/>
                      <a:r>
                        <a:rPr kumimoji="1" lang="ja-JP" altLang="en-US" sz="1400" baseline="0" dirty="0" smtClean="0">
                          <a:latin typeface="HGSｺﾞｼｯｸM" panose="020B0600000000000000" pitchFamily="50" charset="-128"/>
                          <a:ea typeface="HGSｺﾞｼｯｸM" panose="020B0600000000000000" pitchFamily="50" charset="-128"/>
                        </a:rPr>
                        <a:t>健 銀　第　　　　　　号</a:t>
                      </a:r>
                      <a:endParaRPr kumimoji="1" lang="en-US" altLang="ja-JP" sz="14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事業所記号</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r>
              <a:tr h="273094">
                <a:tc>
                  <a:txBody>
                    <a:bodyPr/>
                    <a:lstStyle/>
                    <a:p>
                      <a:pPr algn="ctr"/>
                      <a:r>
                        <a:rPr kumimoji="1" lang="ja-JP" altLang="en-US" sz="1000" dirty="0" smtClean="0">
                          <a:latin typeface="HGSｺﾞｼｯｸM" panose="020B0600000000000000" pitchFamily="50" charset="-128"/>
                          <a:ea typeface="HGSｺﾞｼｯｸM" panose="020B0600000000000000" pitchFamily="50" charset="-128"/>
                        </a:rPr>
                        <a:t>フリガナ</a:t>
                      </a:r>
                      <a:endParaRPr kumimoji="1" lang="ja-JP" altLang="en-US" sz="10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7151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 業 所 名</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tc>
              </a:tr>
              <a:tr h="0">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ご担当者様</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お名前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　　　　　　　　　　　　　　　　　　　　　　　　</a:t>
                      </a:r>
                      <a:endParaRPr kumimoji="1" lang="ja-JP" altLang="en-US"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様</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番号</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tc>
              </a:tr>
              <a:tr h="397778">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健康保険組合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担当者名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4149080" y="9705528"/>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健康企業宣言は全国健康保険協会の</a:t>
            </a:r>
            <a:r>
              <a:rPr lang="ja-JP" altLang="en-US" sz="800" dirty="0" smtClean="0">
                <a:solidFill>
                  <a:schemeClr val="tx1"/>
                </a:solidFill>
                <a:latin typeface="HGSｺﾞｼｯｸM" panose="020B0600000000000000" pitchFamily="50" charset="-128"/>
                <a:ea typeface="HGSｺﾞｼｯｸM" panose="020B0600000000000000" pitchFamily="50" charset="-128"/>
              </a:rPr>
              <a:t>登録商標</a:t>
            </a:r>
            <a:r>
              <a:rPr lang="ja-JP" altLang="en-US" sz="800" dirty="0">
                <a:solidFill>
                  <a:schemeClr val="tx1"/>
                </a:solidFill>
                <a:latin typeface="HGSｺﾞｼｯｸM" panose="020B0600000000000000" pitchFamily="50" charset="-128"/>
                <a:ea typeface="HGSｺﾞｼｯｸM" panose="020B0600000000000000" pitchFamily="50" charset="-128"/>
              </a:rPr>
              <a:t>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
        <p:nvSpPr>
          <p:cNvPr id="3" name="正方形/長方形 2"/>
          <p:cNvSpPr/>
          <p:nvPr/>
        </p:nvSpPr>
        <p:spPr>
          <a:xfrm>
            <a:off x="7245424" y="358484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17032" y="5745088"/>
            <a:ext cx="2736304" cy="3257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健康経営は</a:t>
            </a:r>
            <a:r>
              <a:rPr lang="en-US" altLang="ja-JP" sz="800" dirty="0">
                <a:solidFill>
                  <a:schemeClr val="tx1"/>
                </a:solidFill>
                <a:latin typeface="HGSｺﾞｼｯｸM" panose="020B0600000000000000" pitchFamily="50" charset="-128"/>
                <a:ea typeface="HGSｺﾞｼｯｸM" panose="020B0600000000000000" pitchFamily="50" charset="-128"/>
              </a:rPr>
              <a:t>NPO</a:t>
            </a:r>
            <a:r>
              <a:rPr lang="ja-JP" altLang="en-US" sz="800" dirty="0">
                <a:solidFill>
                  <a:schemeClr val="tx1"/>
                </a:solidFill>
                <a:latin typeface="HGSｺﾞｼｯｸM" panose="020B0600000000000000" pitchFamily="50" charset="-128"/>
                <a:ea typeface="HGSｺﾞｼｯｸM" panose="020B0600000000000000" pitchFamily="50" charset="-128"/>
              </a:rPr>
              <a:t>法人健康経営研究会の登録商標です </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417960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smtClean="0"/>
              <a:t>事業主が「健康企業宣言」をすることで、従業員と</a:t>
            </a:r>
            <a:r>
              <a:rPr lang="ja-JP" altLang="en-US" sz="1300" b="1" dirty="0" smtClean="0"/>
              <a:t>一体となって健康づくりに取り組める</a:t>
            </a:r>
            <a:endParaRPr lang="en-US" altLang="ja-JP" sz="1300" b="1" dirty="0" smtClean="0"/>
          </a:p>
          <a:p>
            <a:pPr algn="ctr"/>
            <a:endParaRPr lang="en-US" altLang="ja-JP" sz="800" dirty="0" smtClean="0"/>
          </a:p>
          <a:p>
            <a:pPr algn="ctr"/>
            <a:r>
              <a:rPr lang="ja-JP" altLang="en-US" sz="2000" u="sng" dirty="0" smtClean="0"/>
              <a:t>従業員の健康への投資は企業の利益の向上につながる</a:t>
            </a:r>
            <a:endParaRPr lang="en-US" altLang="ja-JP" sz="2000" u="sng" dirty="0" smtClean="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企業で健康づくりをすることで、リスク低減が期待できます。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また、ホームページで取組みを公表、さらに、認定証を贈呈した事業所は健康づくりに取組み認定を受けた企業としてホームページで紹介します。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宣言取組み内容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クリアすると、健康企業宣言東京推進協議会より健康優良企業として「金の認定証」を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贈呈します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a:t>
              </a: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は従業員の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東洋水産</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smtClean="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a:t>
            </a:r>
            <a:r>
              <a:rPr lang="ja-JP" altLang="ja-JP" sz="1100" dirty="0" smtClean="0">
                <a:solidFill>
                  <a:schemeClr val="tx1"/>
                </a:solidFill>
                <a:latin typeface="+mn-ea"/>
              </a:rPr>
              <a:t>の取組み</a:t>
            </a:r>
            <a:r>
              <a:rPr lang="ja-JP" altLang="ja-JP" sz="1100" dirty="0">
                <a:solidFill>
                  <a:schemeClr val="tx1"/>
                </a:solidFill>
                <a:latin typeface="+mn-ea"/>
              </a:rPr>
              <a:t>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smtClean="0">
                <a:solidFill>
                  <a:schemeClr val="tx1"/>
                </a:solidFill>
                <a:latin typeface="+mn-ea"/>
              </a:rPr>
              <a:t>しています。</a:t>
            </a:r>
            <a:endParaRPr lang="en-US" altLang="ja-JP" sz="1100" dirty="0" smtClean="0">
              <a:solidFill>
                <a:schemeClr val="tx1"/>
              </a:solidFill>
              <a:latin typeface="+mn-ea"/>
            </a:endParaRPr>
          </a:p>
          <a:p>
            <a:r>
              <a:rPr lang="ja-JP" altLang="en-US" sz="1100" dirty="0" smtClean="0">
                <a:solidFill>
                  <a:schemeClr val="tx1"/>
                </a:solidFill>
                <a:latin typeface="+mn-ea"/>
              </a:rPr>
              <a:t>　参加機関</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医療保険者</a:t>
            </a:r>
            <a:r>
              <a:rPr lang="en-US" altLang="ja-JP" sz="1100" dirty="0" smtClean="0">
                <a:solidFill>
                  <a:schemeClr val="tx1"/>
                </a:solidFill>
                <a:latin typeface="+mn-ea"/>
              </a:rPr>
              <a:t>】	</a:t>
            </a:r>
            <a:r>
              <a:rPr lang="ja-JP" altLang="en-US" sz="1100" dirty="0" smtClean="0">
                <a:solidFill>
                  <a:schemeClr val="tx1"/>
                </a:solidFill>
                <a:latin typeface="+mn-ea"/>
              </a:rPr>
              <a:t>健康</a:t>
            </a:r>
            <a:r>
              <a:rPr lang="ja-JP" altLang="en-US" sz="1100" dirty="0">
                <a:solidFill>
                  <a:schemeClr val="tx1"/>
                </a:solidFill>
                <a:latin typeface="+mn-ea"/>
              </a:rPr>
              <a:t>保険</a:t>
            </a:r>
            <a:r>
              <a:rPr lang="ja-JP" altLang="en-US" sz="1100" dirty="0" smtClean="0">
                <a:solidFill>
                  <a:schemeClr val="tx1"/>
                </a:solidFill>
                <a:latin typeface="+mn-ea"/>
              </a:rPr>
              <a:t>組合連合会東京</a:t>
            </a:r>
            <a:r>
              <a:rPr lang="ja-JP" altLang="en-US" sz="1100" dirty="0">
                <a:solidFill>
                  <a:schemeClr val="tx1"/>
                </a:solidFill>
                <a:latin typeface="+mn-ea"/>
              </a:rPr>
              <a:t>連合会、全国健康保険協会東京</a:t>
            </a:r>
            <a:r>
              <a:rPr lang="ja-JP" altLang="en-US" sz="1100" dirty="0" smtClean="0">
                <a:solidFill>
                  <a:schemeClr val="tx1"/>
                </a:solidFill>
                <a:latin typeface="+mn-ea"/>
              </a:rPr>
              <a:t>支部</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経済団体</a:t>
            </a:r>
            <a:r>
              <a:rPr lang="en-US" altLang="ja-JP" sz="1100" dirty="0" smtClean="0">
                <a:solidFill>
                  <a:schemeClr val="tx1"/>
                </a:solidFill>
                <a:latin typeface="+mn-ea"/>
              </a:rPr>
              <a:t>】	</a:t>
            </a:r>
            <a:r>
              <a:rPr lang="ja-JP" altLang="en-US" sz="1100" dirty="0" smtClean="0">
                <a:solidFill>
                  <a:schemeClr val="tx1"/>
                </a:solidFill>
                <a:latin typeface="+mn-ea"/>
              </a:rPr>
              <a:t>東京都</a:t>
            </a:r>
            <a:r>
              <a:rPr lang="ja-JP" altLang="en-US" sz="1100" dirty="0">
                <a:solidFill>
                  <a:schemeClr val="tx1"/>
                </a:solidFill>
                <a:latin typeface="+mn-ea"/>
              </a:rPr>
              <a:t>商工会連合会</a:t>
            </a:r>
            <a:r>
              <a:rPr lang="ja-JP" altLang="en-US" sz="1100" dirty="0" smtClean="0">
                <a:solidFill>
                  <a:schemeClr val="tx1"/>
                </a:solidFill>
                <a:latin typeface="+mn-ea"/>
              </a:rPr>
              <a:t>、東京</a:t>
            </a:r>
            <a:r>
              <a:rPr lang="ja-JP" altLang="en-US" sz="1100" dirty="0">
                <a:solidFill>
                  <a:schemeClr val="tx1"/>
                </a:solidFill>
                <a:latin typeface="+mn-ea"/>
              </a:rPr>
              <a:t>商工会議所、東京都商工会議所</a:t>
            </a:r>
            <a:r>
              <a:rPr lang="ja-JP" altLang="en-US" sz="1100" dirty="0" smtClean="0">
                <a:solidFill>
                  <a:schemeClr val="tx1"/>
                </a:solidFill>
                <a:latin typeface="+mn-ea"/>
              </a:rPr>
              <a:t>連合会</a:t>
            </a:r>
            <a:endParaRPr lang="en-US" altLang="ja-JP" sz="1100" dirty="0" smtClean="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smtClean="0">
                <a:solidFill>
                  <a:schemeClr val="tx1"/>
                </a:solidFill>
                <a:latin typeface="+mn-ea"/>
              </a:rPr>
              <a:t>東京都</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関係団体</a:t>
            </a:r>
            <a:r>
              <a:rPr lang="en-US" altLang="ja-JP" sz="1100" dirty="0" smtClean="0">
                <a:solidFill>
                  <a:schemeClr val="tx1"/>
                </a:solidFill>
                <a:latin typeface="+mn-ea"/>
              </a:rPr>
              <a:t>】	</a:t>
            </a:r>
            <a:r>
              <a:rPr lang="ja-JP" altLang="en-US" sz="1100" dirty="0" smtClean="0">
                <a:solidFill>
                  <a:schemeClr val="tx1"/>
                </a:solidFill>
                <a:latin typeface="+mn-ea"/>
              </a:rPr>
              <a:t>東京都医師会、東京都歯科医師会、東京都薬剤師会、</a:t>
            </a:r>
            <a:endParaRPr lang="en-US" altLang="ja-JP" sz="1100" dirty="0" smtClean="0">
              <a:solidFill>
                <a:schemeClr val="tx1"/>
              </a:solidFill>
              <a:latin typeface="+mn-ea"/>
            </a:endParaRPr>
          </a:p>
          <a:p>
            <a:r>
              <a:rPr lang="en-US" altLang="ja-JP" sz="1100" dirty="0">
                <a:solidFill>
                  <a:schemeClr val="tx1"/>
                </a:solidFill>
                <a:latin typeface="+mn-ea"/>
              </a:rPr>
              <a:t>	</a:t>
            </a:r>
            <a:r>
              <a:rPr lang="ja-JP" altLang="en-US" sz="1100" dirty="0" smtClean="0">
                <a:solidFill>
                  <a:schemeClr val="tx1"/>
                </a:solidFill>
                <a:latin typeface="+mn-ea"/>
              </a:rPr>
              <a:t>東京都社会保険労務士会、東京都中小企業診断士協会、</a:t>
            </a:r>
            <a:endParaRPr lang="en-US" altLang="ja-JP" sz="1100" dirty="0" smtClean="0">
              <a:solidFill>
                <a:schemeClr val="tx1"/>
              </a:solidFill>
              <a:latin typeface="+mn-ea"/>
            </a:endParaRPr>
          </a:p>
          <a:p>
            <a:pPr marL="7938" indent="677863"/>
            <a:r>
              <a:rPr lang="en-US" altLang="ja-JP" sz="1100" dirty="0" smtClean="0">
                <a:solidFill>
                  <a:schemeClr val="tx1"/>
                </a:solidFill>
                <a:latin typeface="+mn-ea"/>
              </a:rPr>
              <a:t>	</a:t>
            </a:r>
            <a:r>
              <a:rPr lang="ja-JP" altLang="en-US" sz="1100" dirty="0" smtClean="0">
                <a:solidFill>
                  <a:schemeClr val="tx1"/>
                </a:solidFill>
                <a:latin typeface="+mn-ea"/>
              </a:rPr>
              <a:t>東京都総合健康保険組合協議会、東京都総合組合保健施設振興協会</a:t>
            </a:r>
            <a:endParaRPr lang="en-US" altLang="ja-JP" sz="1100" dirty="0" smtClean="0">
              <a:solidFill>
                <a:schemeClr val="tx1"/>
              </a:solidFill>
              <a:latin typeface="+mn-ea"/>
            </a:endParaRPr>
          </a:p>
        </p:txBody>
      </p:sp>
    </p:spTree>
    <p:extLst>
      <p:ext uri="{BB962C8B-B14F-4D97-AF65-F5344CB8AC3E}">
        <p14:creationId xmlns:p14="http://schemas.microsoft.com/office/powerpoint/2010/main" val="28054888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4705</TotalTime>
  <Words>358</Words>
  <Application>Microsoft Office PowerPoint</Application>
  <PresentationFormat>A4 210 x 297 mm</PresentationFormat>
  <Paragraphs>78</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XP</cp:lastModifiedBy>
  <cp:revision>283</cp:revision>
  <cp:lastPrinted>2017-07-13T05:08:28Z</cp:lastPrinted>
  <dcterms:created xsi:type="dcterms:W3CDTF">2015-09-07T23:26:23Z</dcterms:created>
  <dcterms:modified xsi:type="dcterms:W3CDTF">2018-06-04T07:10:08Z</dcterms:modified>
</cp:coreProperties>
</file>