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76" y="-174"/>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2018/6/4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2018/6/4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2018/6/4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76672"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64142"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メールにて</a:t>
            </a:r>
            <a:r>
              <a:rPr kumimoji="1" lang="ja-JP" altLang="en-US" sz="1400" dirty="0" smtClean="0">
                <a:solidFill>
                  <a:schemeClr val="tx1"/>
                </a:solidFill>
                <a:latin typeface="HGSｺﾞｼｯｸE" panose="020B0900000000000000" pitchFamily="50" charset="-128"/>
                <a:ea typeface="HGSｺﾞｼｯｸE" panose="020B0900000000000000" pitchFamily="50" charset="-128"/>
              </a:rPr>
              <a:t>ご応募ください</a:t>
            </a:r>
          </a:p>
        </p:txBody>
      </p:sp>
      <p:grpSp>
        <p:nvGrpSpPr>
          <p:cNvPr id="20" name="グループ化 19"/>
          <p:cNvGrpSpPr/>
          <p:nvPr/>
        </p:nvGrpSpPr>
        <p:grpSpPr>
          <a:xfrm>
            <a:off x="687197"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smtClean="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164072" y="3092756"/>
              <a:ext cx="4249125" cy="680976"/>
              <a:chOff x="1111500" y="4002702"/>
              <a:chExt cx="4249125" cy="680976"/>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11500" y="4002702"/>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4400" dirty="0" smtClean="0">
                    <a:latin typeface="NSimSun" panose="02010609030101010101" pitchFamily="49" charset="-122"/>
                    <a:ea typeface="NSimSun" panose="02010609030101010101" pitchFamily="49" charset="-122"/>
                  </a:rPr>
                  <a:t>☑</a:t>
                </a:r>
                <a:endParaRPr kumimoji="1" lang="en-US" altLang="ja-JP" sz="4400" dirty="0" smtClean="0">
                  <a:latin typeface="NSimSun" panose="02010609030101010101" pitchFamily="49" charset="-122"/>
                  <a:ea typeface="NSimSun" panose="02010609030101010101" pitchFamily="49" charset="-122"/>
                </a:endParaRPr>
              </a:p>
            </p:txBody>
          </p:sp>
        </p:grpSp>
      </p:grpSp>
      <p:grpSp>
        <p:nvGrpSpPr>
          <p:cNvPr id="6" name="グループ化 5"/>
          <p:cNvGrpSpPr/>
          <p:nvPr/>
        </p:nvGrpSpPr>
        <p:grpSpPr>
          <a:xfrm>
            <a:off x="1470695" y="239459"/>
            <a:ext cx="4006780" cy="1113141"/>
            <a:chOff x="1159999" y="491488"/>
            <a:chExt cx="4540981" cy="1113141"/>
          </a:xfrm>
        </p:grpSpPr>
        <p:sp>
          <p:nvSpPr>
            <p:cNvPr id="8" name="正方形/長方形 7"/>
            <p:cNvSpPr/>
            <p:nvPr/>
          </p:nvSpPr>
          <p:spPr>
            <a:xfrm>
              <a:off x="1159999" y="1028566"/>
              <a:ext cx="4536503"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2800" dirty="0" smtClean="0">
                  <a:latin typeface="HGSｺﾞｼｯｸE" panose="020B0900000000000000" pitchFamily="50" charset="-128"/>
                  <a:ea typeface="HGSｺﾞｼｯｸE" panose="020B0900000000000000" pitchFamily="50" charset="-128"/>
                </a:rPr>
                <a:t>toyo105@maruchan.co.jp</a:t>
              </a:r>
              <a:endParaRPr kumimoji="1" lang="ja-JP" altLang="en-US" sz="2800" dirty="0">
                <a:latin typeface="HGSｺﾞｼｯｸE" panose="020B0900000000000000" pitchFamily="50" charset="-128"/>
                <a:ea typeface="HGSｺﾞｼｯｸE" panose="020B0900000000000000" pitchFamily="50" charset="-128"/>
              </a:endParaRPr>
            </a:p>
          </p:txBody>
        </p:sp>
        <p:sp>
          <p:nvSpPr>
            <p:cNvPr id="10" name="正方形/長方形 9"/>
            <p:cNvSpPr/>
            <p:nvPr/>
          </p:nvSpPr>
          <p:spPr>
            <a:xfrm>
              <a:off x="1159999" y="779519"/>
              <a:ext cx="4536503" cy="249046"/>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solidFill>
                    <a:schemeClr val="tx1"/>
                  </a:solidFill>
                  <a:latin typeface="HGSｺﾞｼｯｸE" panose="020B0900000000000000" pitchFamily="50" charset="-128"/>
                  <a:ea typeface="HGSｺﾞｼｯｸE" panose="020B0900000000000000" pitchFamily="50" charset="-128"/>
                </a:rPr>
                <a:t>東洋水産健康</a:t>
              </a:r>
              <a:r>
                <a:rPr kumimoji="1" lang="ja-JP" altLang="en-US" sz="1600" dirty="0" smtClean="0">
                  <a:solidFill>
                    <a:schemeClr val="tx1"/>
                  </a:solidFill>
                  <a:latin typeface="HGSｺﾞｼｯｸE" panose="020B0900000000000000" pitchFamily="50" charset="-128"/>
                  <a:ea typeface="HGSｺﾞｼｯｸE" panose="020B0900000000000000" pitchFamily="50" charset="-128"/>
                </a:rPr>
                <a:t>保険組合　宛</a:t>
              </a:r>
              <a:endParaRPr kumimoji="1" lang="ja-JP" altLang="en-US" sz="1600" dirty="0">
                <a:solidFill>
                  <a:schemeClr val="tx1"/>
                </a:solidFill>
                <a:latin typeface="HGSｺﾞｼｯｸE" panose="020B0900000000000000" pitchFamily="50" charset="-128"/>
                <a:ea typeface="HGSｺﾞｼｯｸE" panose="020B0900000000000000" pitchFamily="50" charset="-128"/>
              </a:endParaRPr>
            </a:p>
          </p:txBody>
        </p:sp>
        <p:sp>
          <p:nvSpPr>
            <p:cNvPr id="1042" name="正方形/長方形 1041"/>
            <p:cNvSpPr/>
            <p:nvPr/>
          </p:nvSpPr>
          <p:spPr>
            <a:xfrm>
              <a:off x="1164472" y="1388605"/>
              <a:ext cx="4536508" cy="216024"/>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ja-JP" altLang="en-US" sz="1200" b="1" dirty="0">
                  <a:solidFill>
                    <a:schemeClr val="tx1"/>
                  </a:solidFill>
                  <a:latin typeface="HGSｺﾞｼｯｸM" panose="020B0600000000000000" pitchFamily="50" charset="-128"/>
                  <a:ea typeface="HGSｺﾞｼｯｸM" panose="020B0600000000000000" pitchFamily="50" charset="-128"/>
                </a:rPr>
                <a:t>誤送信</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ご注意</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ください</a:t>
              </a:r>
              <a:endParaRPr kumimoji="1" lang="ja-JP" altLang="en-US" sz="1200" b="1" dirty="0" smtClean="0">
                <a:solidFill>
                  <a:schemeClr val="tx1"/>
                </a:solidFill>
                <a:latin typeface="HGSｺﾞｼｯｸM" panose="020B0600000000000000" pitchFamily="50" charset="-128"/>
                <a:ea typeface="HGSｺﾞｼｯｸM" panose="020B0600000000000000" pitchFamily="50" charset="-128"/>
              </a:endParaRPr>
            </a:p>
          </p:txBody>
        </p:sp>
        <p:sp>
          <p:nvSpPr>
            <p:cNvPr id="5" name="二等辺三角形 4"/>
            <p:cNvSpPr/>
            <p:nvPr/>
          </p:nvSpPr>
          <p:spPr>
            <a:xfrm>
              <a:off x="2868509" y="491488"/>
              <a:ext cx="1072227"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46414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　　</a:t>
              </a: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latin typeface="HGSｺﾞｼｯｸE" panose="020B0900000000000000" pitchFamily="50" charset="-128"/>
                    <a:ea typeface="HGSｺﾞｼｯｸE" panose="020B0900000000000000" pitchFamily="50" charset="-128"/>
                  </a:rPr>
                  <a:t>応募</a:t>
                </a:r>
                <a:endParaRPr lang="en-US" altLang="ja-JP" dirty="0" smtClean="0">
                  <a:latin typeface="HGSｺﾞｼｯｸE" panose="020B0900000000000000" pitchFamily="50" charset="-128"/>
                  <a:ea typeface="HGSｺﾞｼｯｸE" panose="020B0900000000000000" pitchFamily="50" charset="-128"/>
                </a:endParaRPr>
              </a:p>
              <a:p>
                <a:pPr algn="ctr"/>
                <a:r>
                  <a:rPr lang="ja-JP" altLang="en-US" dirty="0" smtClean="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369071" y="9561512"/>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東洋水産</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r>
              <a:rPr kumimoji="1" lang="ja-JP" altLang="en-US" sz="1200" dirty="0" smtClean="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smtClean="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161828" y="3944888"/>
            <a:ext cx="3957333"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健診結果の活用をします。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161827" y="4309614"/>
            <a:ext cx="333503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健康づくり環境を整えます。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59726" y="4695106"/>
            <a:ext cx="4037094"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「食」に取組みます。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59726" y="5105831"/>
            <a:ext cx="4174469"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「運動」に取組みます。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59726" y="5477875"/>
            <a:ext cx="4156386"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「禁煙」に取組みます。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60098" y="5863213"/>
            <a:ext cx="4177214"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の健康」に取組みます。</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564635" y="416457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7" name="正方形/長方形 46"/>
          <p:cNvSpPr/>
          <p:nvPr/>
        </p:nvSpPr>
        <p:spPr>
          <a:xfrm>
            <a:off x="1564636" y="3800872"/>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8" name="正方形/長方形 47"/>
          <p:cNvSpPr/>
          <p:nvPr/>
        </p:nvSpPr>
        <p:spPr>
          <a:xfrm>
            <a:off x="1564634" y="453662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49" name="正方形/長方形 48"/>
          <p:cNvSpPr/>
          <p:nvPr/>
        </p:nvSpPr>
        <p:spPr>
          <a:xfrm>
            <a:off x="1564633" y="4939151"/>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0" name="正方形/長方形 49"/>
          <p:cNvSpPr/>
          <p:nvPr/>
        </p:nvSpPr>
        <p:spPr>
          <a:xfrm>
            <a:off x="1564632" y="5312190"/>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sp>
        <p:nvSpPr>
          <p:cNvPr id="52" name="正方形/長方形 51"/>
          <p:cNvSpPr/>
          <p:nvPr/>
        </p:nvSpPr>
        <p:spPr>
          <a:xfrm>
            <a:off x="1564631"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smtClean="0">
                <a:latin typeface="NSimSun" panose="02010609030101010101" pitchFamily="49" charset="-122"/>
                <a:ea typeface="NSimSun" panose="02010609030101010101" pitchFamily="49" charset="-122"/>
              </a:rPr>
              <a:t>☑</a:t>
            </a:r>
            <a:endParaRPr kumimoji="1" lang="en-US" altLang="ja-JP" sz="2400" dirty="0" smtClean="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3085011593"/>
              </p:ext>
            </p:extLst>
          </p:nvPr>
        </p:nvGraphicFramePr>
        <p:xfrm>
          <a:off x="692696" y="6400108"/>
          <a:ext cx="5631853" cy="2585340"/>
        </p:xfrm>
        <a:graphic>
          <a:graphicData uri="http://schemas.openxmlformats.org/drawingml/2006/table">
            <a:tbl>
              <a:tblPr firstRow="1" bandRow="1">
                <a:tableStyleId>{5C22544A-7EE6-4342-B048-85BDC9FD1C3A}</a:tableStyleId>
              </a:tblPr>
              <a:tblGrid>
                <a:gridCol w="1311373"/>
                <a:gridCol w="1518426"/>
                <a:gridCol w="1395871"/>
                <a:gridCol w="1406183"/>
              </a:tblGrid>
              <a:tr h="381642">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健康企業宣言日</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kumimoji="1" lang="ja-JP" altLang="en-US" sz="1200" b="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smtClean="0">
                          <a:solidFill>
                            <a:schemeClr val="tx1"/>
                          </a:solidFill>
                          <a:latin typeface="HGSｺﾞｼｯｸM" panose="020B0600000000000000" pitchFamily="50" charset="-128"/>
                          <a:ea typeface="HGSｺﾞｼｯｸM" panose="020B0600000000000000" pitchFamily="50" charset="-128"/>
                        </a:rPr>
                        <a:t>　平成</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smtClean="0">
                          <a:solidFill>
                            <a:schemeClr val="tx1"/>
                          </a:solidFill>
                          <a:latin typeface="HGSｺﾞｼｯｸM" panose="020B0600000000000000" pitchFamily="50" charset="-128"/>
                          <a:ea typeface="HGSｺﾞｼｯｸM" panose="020B0600000000000000" pitchFamily="50" charset="-128"/>
                        </a:rPr>
                        <a:t>　年</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smtClean="0">
                          <a:solidFill>
                            <a:schemeClr val="tx1"/>
                          </a:solidFill>
                          <a:latin typeface="HGSｺﾞｼｯｸM" panose="020B0600000000000000" pitchFamily="50" charset="-128"/>
                          <a:ea typeface="HGSｺﾞｼｯｸM" panose="020B0600000000000000" pitchFamily="50" charset="-128"/>
                        </a:rPr>
                        <a:t>　月</a:t>
                      </a:r>
                      <a:r>
                        <a:rPr kumimoji="1" lang="ja-JP" altLang="en-US" sz="1400" b="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400" b="0" smtClean="0">
                          <a:solidFill>
                            <a:schemeClr val="tx1"/>
                          </a:solidFill>
                          <a:latin typeface="HGSｺﾞｼｯｸM" panose="020B0600000000000000" pitchFamily="50" charset="-128"/>
                          <a:ea typeface="HGSｺﾞｼｯｸM" panose="020B0600000000000000" pitchFamily="50" charset="-128"/>
                        </a:rPr>
                        <a:t>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事業所記号</a:t>
                      </a:r>
                      <a:endParaRPr kumimoji="1" lang="ja-JP" altLang="en-US" sz="1200" dirty="0">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dirty="0"/>
                    </a:p>
                  </a:txBody>
                  <a:tcPr/>
                </a:tc>
              </a:tr>
              <a:tr h="273094">
                <a:tc>
                  <a:txBody>
                    <a:bodyPr/>
                    <a:lstStyle/>
                    <a:p>
                      <a:pPr algn="ctr"/>
                      <a:r>
                        <a:rPr kumimoji="1" lang="ja-JP" altLang="en-US" sz="1000" dirty="0" smtClean="0">
                          <a:latin typeface="HGSｺﾞｼｯｸM" panose="020B0600000000000000" pitchFamily="50" charset="-128"/>
                          <a:ea typeface="HGSｺﾞｼｯｸM" panose="020B0600000000000000" pitchFamily="50" charset="-128"/>
                        </a:rPr>
                        <a:t>フリガナ</a:t>
                      </a:r>
                      <a:endParaRPr kumimoji="1" lang="ja-JP" altLang="en-US" sz="10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r>
              <a:tr h="371510">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事 業 所 名</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tr>
              <a:tr h="0">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ご担当者様</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お名前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latin typeface="HGSｺﾞｼｯｸM" panose="020B0600000000000000" pitchFamily="50" charset="-128"/>
                          <a:ea typeface="HGSｺﾞｼｯｸM" panose="020B0600000000000000" pitchFamily="50" charset="-128"/>
                        </a:rPr>
                        <a:t>　　　　　　　　　　　　　　　　　　　　　　　　</a:t>
                      </a:r>
                      <a:endParaRPr kumimoji="1" lang="ja-JP" altLang="en-US" sz="1200" dirty="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様</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SｺﾞｼｯｸM" panose="020B0600000000000000" pitchFamily="50" charset="-128"/>
                          <a:ea typeface="HGSｺﾞｼｯｸM" panose="020B0600000000000000" pitchFamily="50" charset="-128"/>
                        </a:rPr>
                        <a:t>番号</a:t>
                      </a: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7778">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健康保険組合名</a:t>
                      </a:r>
                      <a:endParaRPr kumimoji="1" lang="en-US" altLang="ja-JP" sz="12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en-US" altLang="ja-JP" sz="1200" dirty="0" smtClean="0">
                        <a:latin typeface="HGSｺﾞｼｯｸM" panose="020B0600000000000000" pitchFamily="50" charset="-128"/>
                        <a:ea typeface="HGSｺﾞｼｯｸM" panose="020B0600000000000000" pitchFamily="50" charset="-128"/>
                      </a:endParaRPr>
                    </a:p>
                    <a:p>
                      <a:r>
                        <a:rPr kumimoji="1" lang="ja-JP" altLang="en-US" sz="1200" dirty="0" smtClean="0">
                          <a:latin typeface="HGSｺﾞｼｯｸM" panose="020B0600000000000000" pitchFamily="50" charset="-128"/>
                          <a:ea typeface="HGSｺﾞｼｯｸM" panose="020B0600000000000000" pitchFamily="50" charset="-128"/>
                        </a:rPr>
                        <a:t>　　　　　　　　　　　　　　　　　　　健康保険組合</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tc>
              </a:tr>
              <a:tr h="397778">
                <a:tc>
                  <a:txBody>
                    <a:bodyPr/>
                    <a:lstStyle/>
                    <a:p>
                      <a:pPr algn="ctr"/>
                      <a:r>
                        <a:rPr kumimoji="1" lang="ja-JP" altLang="en-US" sz="1100" dirty="0" smtClean="0">
                          <a:latin typeface="HGSｺﾞｼｯｸM" panose="020B0600000000000000" pitchFamily="50" charset="-128"/>
                          <a:ea typeface="HGSｺﾞｼｯｸM" panose="020B0600000000000000" pitchFamily="50" charset="-128"/>
                        </a:rPr>
                        <a:t>健康保険組合</a:t>
                      </a:r>
                      <a:endParaRPr kumimoji="1" lang="en-US" altLang="ja-JP" sz="1100" dirty="0" smtClean="0">
                        <a:latin typeface="HGSｺﾞｼｯｸM" panose="020B0600000000000000" pitchFamily="50" charset="-128"/>
                        <a:ea typeface="HGSｺﾞｼｯｸM" panose="020B0600000000000000" pitchFamily="50" charset="-128"/>
                      </a:endParaRPr>
                    </a:p>
                    <a:p>
                      <a:pPr algn="ctr"/>
                      <a:r>
                        <a:rPr kumimoji="1" lang="ja-JP" altLang="en-US" sz="1100" dirty="0" smtClean="0">
                          <a:latin typeface="HGSｺﾞｼｯｸM" panose="020B0600000000000000" pitchFamily="50" charset="-128"/>
                          <a:ea typeface="HGSｺﾞｼｯｸM" panose="020B0600000000000000" pitchFamily="50" charset="-128"/>
                        </a:rPr>
                        <a:t>担当者名</a:t>
                      </a:r>
                      <a:endParaRPr kumimoji="1" lang="en-US" altLang="ja-JP" sz="1100" dirty="0" smtClean="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latin typeface="HGSｺﾞｼｯｸM" panose="020B0600000000000000" pitchFamily="50" charset="-128"/>
                          <a:ea typeface="HGSｺﾞｼｯｸM" panose="020B0600000000000000" pitchFamily="50" charset="-128"/>
                        </a:rPr>
                        <a:t>電話</a:t>
                      </a:r>
                      <a:endParaRPr kumimoji="1" lang="en-US" altLang="ja-JP" sz="1200" dirty="0" smtClean="0">
                        <a:latin typeface="HGSｺﾞｼｯｸM" panose="020B0600000000000000" pitchFamily="50" charset="-128"/>
                        <a:ea typeface="HGSｺﾞｼｯｸM" panose="020B0600000000000000" pitchFamily="50" charset="-128"/>
                      </a:endParaRPr>
                    </a:p>
                    <a:p>
                      <a:pPr algn="ctr"/>
                      <a:r>
                        <a:rPr kumimoji="1" lang="ja-JP" altLang="en-US" sz="1200" dirty="0" smtClean="0">
                          <a:latin typeface="HGSｺﾞｼｯｸM" panose="020B0600000000000000" pitchFamily="50" charset="-128"/>
                          <a:ea typeface="HGSｺﾞｼｯｸM" panose="020B0600000000000000" pitchFamily="50" charset="-128"/>
                        </a:rPr>
                        <a:t>番号</a:t>
                      </a: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2" name="正方形/長方形 61"/>
          <p:cNvSpPr/>
          <p:nvPr/>
        </p:nvSpPr>
        <p:spPr>
          <a:xfrm>
            <a:off x="4149080" y="9633520"/>
            <a:ext cx="2520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smtClean="0">
                <a:solidFill>
                  <a:schemeClr val="tx1"/>
                </a:solidFill>
                <a:latin typeface="HGSｺﾞｼｯｸM" panose="020B0600000000000000" pitchFamily="50" charset="-128"/>
                <a:ea typeface="HGSｺﾞｼｯｸM" panose="020B0600000000000000" pitchFamily="50" charset="-128"/>
              </a:rPr>
              <a:t>登録商標</a:t>
            </a:r>
            <a:r>
              <a:rPr lang="ja-JP" altLang="en-US" sz="800" dirty="0">
                <a:solidFill>
                  <a:schemeClr val="tx1"/>
                </a:solidFill>
                <a:latin typeface="HGSｺﾞｼｯｸM" panose="020B0600000000000000" pitchFamily="50" charset="-128"/>
                <a:ea typeface="HGSｺﾞｼｯｸM" panose="020B0600000000000000" pitchFamily="50" charset="-128"/>
              </a:rPr>
              <a:t>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315718172"/>
              </p:ext>
            </p:extLst>
          </p:nvPr>
        </p:nvGraphicFramePr>
        <p:xfrm>
          <a:off x="626525" y="9028183"/>
          <a:ext cx="5656516" cy="586113"/>
        </p:xfrm>
        <a:graphic>
          <a:graphicData uri="http://schemas.openxmlformats.org/drawingml/2006/table">
            <a:tbl>
              <a:tblPr firstRow="1" bandRow="1">
                <a:tableStyleId>{5C22544A-7EE6-4342-B048-85BDC9FD1C3A}</a:tableStyleId>
              </a:tblPr>
              <a:tblGrid>
                <a:gridCol w="2985412"/>
                <a:gridCol w="2671104"/>
              </a:tblGrid>
              <a:tr h="151320">
                <a:tc>
                  <a:txBody>
                    <a:bodyPr/>
                    <a:lstStyle/>
                    <a:p>
                      <a:r>
                        <a:rPr kumimoji="1" lang="ja-JP" altLang="en-US" sz="1200" b="0"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smtClean="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smtClean="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tr>
            </a:tbl>
          </a:graphicData>
        </a:graphic>
      </p:graphicFrame>
    </p:spTree>
    <p:extLst>
      <p:ext uri="{BB962C8B-B14F-4D97-AF65-F5344CB8AC3E}">
        <p14:creationId xmlns:p14="http://schemas.microsoft.com/office/powerpoint/2010/main" val="4179602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smtClean="0"/>
              <a:t>事業主が「健康企業宣言」をすることで、従業員と</a:t>
            </a:r>
            <a:r>
              <a:rPr lang="ja-JP" altLang="en-US" sz="1300" b="1" dirty="0" smtClean="0"/>
              <a:t>一体となって健康づくりに取り組める</a:t>
            </a:r>
            <a:endParaRPr lang="en-US" altLang="ja-JP" sz="1300" b="1" dirty="0" smtClean="0"/>
          </a:p>
          <a:p>
            <a:pPr algn="ctr"/>
            <a:endParaRPr lang="en-US" altLang="ja-JP" sz="800" dirty="0" smtClean="0"/>
          </a:p>
          <a:p>
            <a:pPr algn="ctr"/>
            <a:r>
              <a:rPr lang="ja-JP" altLang="en-US" sz="2000" u="sng" dirty="0" smtClean="0"/>
              <a:t>従業員の健康への投資は企業の利益の向上につながる</a:t>
            </a:r>
            <a:endParaRPr lang="en-US" altLang="ja-JP" sz="2000" u="sng" dirty="0" smtClean="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企業で健康づくりをすることで、リスク低減が期待できます。</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また、ホームページで取組みを公表、さらに、認定証を贈呈した事業所は健康づくりに取組み認定を受けた企業としてホームページで紹介します。</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では、健康経営を行うために職場の健康づくりに取組む環境を整えます。健康企業宣言取組み内容をクリアすると、健康保険組合より健康優良企業として「銀の認定証」を贈呈します。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宣言取組み内容</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クリアすると、健康企業宣言東京推進協議会より健康優良企業として「金の認定証」を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贈呈します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smtClean="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smtClean="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a:t>
              </a:r>
              <a:r>
                <a:rPr lang="ja-JP" altLang="en-US" sz="1100" dirty="0" smtClean="0">
                  <a:solidFill>
                    <a:srgbClr val="FF0000"/>
                  </a:solidFill>
                  <a:latin typeface="HGP創英角ｺﾞｼｯｸUB" panose="020B0900000000000000" pitchFamily="50" charset="-128"/>
                  <a:ea typeface="HGP創英角ｺﾞｼｯｸUB" panose="020B0900000000000000" pitchFamily="50" charset="-128"/>
                </a:rPr>
                <a:t>は従業員の</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東洋</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水産</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健康</a:t>
            </a: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保険組合</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smtClean="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a:t>
            </a:r>
            <a:r>
              <a:rPr lang="ja-JP" altLang="ja-JP" sz="1100" dirty="0" smtClean="0">
                <a:solidFill>
                  <a:schemeClr val="tx1"/>
                </a:solidFill>
                <a:latin typeface="+mn-ea"/>
              </a:rPr>
              <a:t>の取組み</a:t>
            </a:r>
            <a:r>
              <a:rPr lang="ja-JP" altLang="ja-JP" sz="1100" dirty="0">
                <a:solidFill>
                  <a:schemeClr val="tx1"/>
                </a:solidFill>
                <a:latin typeface="+mn-ea"/>
              </a:rPr>
              <a:t>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smtClean="0">
                <a:solidFill>
                  <a:schemeClr val="tx1"/>
                </a:solidFill>
                <a:latin typeface="+mn-ea"/>
              </a:rPr>
              <a:t>しています。</a:t>
            </a:r>
            <a:endParaRPr lang="en-US" altLang="ja-JP" sz="1100" dirty="0" smtClean="0">
              <a:solidFill>
                <a:schemeClr val="tx1"/>
              </a:solidFill>
              <a:latin typeface="+mn-ea"/>
            </a:endParaRPr>
          </a:p>
          <a:p>
            <a:r>
              <a:rPr lang="ja-JP" altLang="en-US" sz="1100" dirty="0" smtClean="0">
                <a:solidFill>
                  <a:schemeClr val="tx1"/>
                </a:solidFill>
                <a:latin typeface="+mn-ea"/>
              </a:rPr>
              <a:t>　参加機関</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医療保険者</a:t>
            </a:r>
            <a:r>
              <a:rPr lang="en-US" altLang="ja-JP" sz="1100" dirty="0" smtClean="0">
                <a:solidFill>
                  <a:schemeClr val="tx1"/>
                </a:solidFill>
                <a:latin typeface="+mn-ea"/>
              </a:rPr>
              <a:t>】	</a:t>
            </a:r>
            <a:r>
              <a:rPr lang="ja-JP" altLang="en-US" sz="1100" dirty="0" smtClean="0">
                <a:solidFill>
                  <a:schemeClr val="tx1"/>
                </a:solidFill>
                <a:latin typeface="+mn-ea"/>
              </a:rPr>
              <a:t>健康</a:t>
            </a:r>
            <a:r>
              <a:rPr lang="ja-JP" altLang="en-US" sz="1100" dirty="0">
                <a:solidFill>
                  <a:schemeClr val="tx1"/>
                </a:solidFill>
                <a:latin typeface="+mn-ea"/>
              </a:rPr>
              <a:t>保険</a:t>
            </a:r>
            <a:r>
              <a:rPr lang="ja-JP" altLang="en-US" sz="1100" dirty="0" smtClean="0">
                <a:solidFill>
                  <a:schemeClr val="tx1"/>
                </a:solidFill>
                <a:latin typeface="+mn-ea"/>
              </a:rPr>
              <a:t>組合連合会東京</a:t>
            </a:r>
            <a:r>
              <a:rPr lang="ja-JP" altLang="en-US" sz="1100" dirty="0">
                <a:solidFill>
                  <a:schemeClr val="tx1"/>
                </a:solidFill>
                <a:latin typeface="+mn-ea"/>
              </a:rPr>
              <a:t>連合会、全国健康保険協会東京</a:t>
            </a:r>
            <a:r>
              <a:rPr lang="ja-JP" altLang="en-US" sz="1100" dirty="0" smtClean="0">
                <a:solidFill>
                  <a:schemeClr val="tx1"/>
                </a:solidFill>
                <a:latin typeface="+mn-ea"/>
              </a:rPr>
              <a:t>支部</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経済団体</a:t>
            </a:r>
            <a:r>
              <a:rPr lang="en-US" altLang="ja-JP" sz="1100" dirty="0" smtClean="0">
                <a:solidFill>
                  <a:schemeClr val="tx1"/>
                </a:solidFill>
                <a:latin typeface="+mn-ea"/>
              </a:rPr>
              <a:t>】	</a:t>
            </a:r>
            <a:r>
              <a:rPr lang="ja-JP" altLang="en-US" sz="1100" dirty="0" smtClean="0">
                <a:solidFill>
                  <a:schemeClr val="tx1"/>
                </a:solidFill>
                <a:latin typeface="+mn-ea"/>
              </a:rPr>
              <a:t>東京都</a:t>
            </a:r>
            <a:r>
              <a:rPr lang="ja-JP" altLang="en-US" sz="1100" dirty="0">
                <a:solidFill>
                  <a:schemeClr val="tx1"/>
                </a:solidFill>
                <a:latin typeface="+mn-ea"/>
              </a:rPr>
              <a:t>商工会連合会</a:t>
            </a:r>
            <a:r>
              <a:rPr lang="ja-JP" altLang="en-US" sz="1100" dirty="0" smtClean="0">
                <a:solidFill>
                  <a:schemeClr val="tx1"/>
                </a:solidFill>
                <a:latin typeface="+mn-ea"/>
              </a:rPr>
              <a:t>、東京</a:t>
            </a:r>
            <a:r>
              <a:rPr lang="ja-JP" altLang="en-US" sz="1100" dirty="0">
                <a:solidFill>
                  <a:schemeClr val="tx1"/>
                </a:solidFill>
                <a:latin typeface="+mn-ea"/>
              </a:rPr>
              <a:t>商工会議所、東京都商工会議所</a:t>
            </a:r>
            <a:r>
              <a:rPr lang="ja-JP" altLang="en-US" sz="1100" dirty="0" smtClean="0">
                <a:solidFill>
                  <a:schemeClr val="tx1"/>
                </a:solidFill>
                <a:latin typeface="+mn-ea"/>
              </a:rPr>
              <a:t>連合会</a:t>
            </a:r>
            <a:endParaRPr lang="en-US" altLang="ja-JP" sz="1100" dirty="0" smtClean="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smtClean="0">
                <a:solidFill>
                  <a:schemeClr val="tx1"/>
                </a:solidFill>
                <a:latin typeface="+mn-ea"/>
              </a:rPr>
              <a:t>東京都</a:t>
            </a:r>
            <a:endParaRPr lang="en-US" altLang="ja-JP" sz="1100" dirty="0" smtClean="0">
              <a:solidFill>
                <a:schemeClr val="tx1"/>
              </a:solidFill>
              <a:latin typeface="+mn-ea"/>
            </a:endParaRPr>
          </a:p>
          <a:p>
            <a:r>
              <a:rPr lang="en-US" altLang="ja-JP" sz="1100" dirty="0" smtClean="0">
                <a:solidFill>
                  <a:schemeClr val="tx1"/>
                </a:solidFill>
                <a:latin typeface="+mn-ea"/>
              </a:rPr>
              <a:t>【</a:t>
            </a:r>
            <a:r>
              <a:rPr lang="ja-JP" altLang="en-US" sz="1100" dirty="0" smtClean="0">
                <a:solidFill>
                  <a:schemeClr val="tx1"/>
                </a:solidFill>
                <a:latin typeface="+mn-ea"/>
              </a:rPr>
              <a:t>関係団体</a:t>
            </a:r>
            <a:r>
              <a:rPr lang="en-US" altLang="ja-JP" sz="1100" dirty="0" smtClean="0">
                <a:solidFill>
                  <a:schemeClr val="tx1"/>
                </a:solidFill>
                <a:latin typeface="+mn-ea"/>
              </a:rPr>
              <a:t>】	</a:t>
            </a:r>
            <a:r>
              <a:rPr lang="ja-JP" altLang="en-US" sz="1100" dirty="0" smtClean="0">
                <a:solidFill>
                  <a:schemeClr val="tx1"/>
                </a:solidFill>
                <a:latin typeface="+mn-ea"/>
              </a:rPr>
              <a:t>東京都医師会、東京都歯科医師会、東京都薬剤師会、</a:t>
            </a:r>
            <a:endParaRPr lang="en-US" altLang="ja-JP" sz="1100" dirty="0" smtClean="0">
              <a:solidFill>
                <a:schemeClr val="tx1"/>
              </a:solidFill>
              <a:latin typeface="+mn-ea"/>
            </a:endParaRPr>
          </a:p>
          <a:p>
            <a:r>
              <a:rPr lang="en-US" altLang="ja-JP" sz="1100" dirty="0">
                <a:solidFill>
                  <a:schemeClr val="tx1"/>
                </a:solidFill>
                <a:latin typeface="+mn-ea"/>
              </a:rPr>
              <a:t>	</a:t>
            </a:r>
            <a:r>
              <a:rPr lang="ja-JP" altLang="en-US" sz="1100" dirty="0" smtClean="0">
                <a:solidFill>
                  <a:schemeClr val="tx1"/>
                </a:solidFill>
                <a:latin typeface="+mn-ea"/>
              </a:rPr>
              <a:t>東京都社会保険労務士会、東京都中小企業診断士協会、</a:t>
            </a:r>
            <a:endParaRPr lang="en-US" altLang="ja-JP" sz="1100" dirty="0" smtClean="0">
              <a:solidFill>
                <a:schemeClr val="tx1"/>
              </a:solidFill>
              <a:latin typeface="+mn-ea"/>
            </a:endParaRPr>
          </a:p>
          <a:p>
            <a:pPr marL="7938" indent="677863"/>
            <a:r>
              <a:rPr lang="en-US" altLang="ja-JP" sz="1100" dirty="0" smtClean="0">
                <a:solidFill>
                  <a:schemeClr val="tx1"/>
                </a:solidFill>
                <a:latin typeface="+mn-ea"/>
              </a:rPr>
              <a:t>	</a:t>
            </a:r>
            <a:r>
              <a:rPr lang="ja-JP" altLang="en-US" sz="1100" dirty="0" smtClean="0">
                <a:solidFill>
                  <a:schemeClr val="tx1"/>
                </a:solidFill>
                <a:latin typeface="+mn-ea"/>
              </a:rPr>
              <a:t>東京都総合健康保険組合協議会、東京都総合組合保健施設振興協会</a:t>
            </a:r>
            <a:endParaRPr lang="en-US" altLang="ja-JP" sz="1100" dirty="0" smtClean="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4368</TotalTime>
  <Words>347</Words>
  <Application>Microsoft Office PowerPoint</Application>
  <PresentationFormat>A4 210 x 297 mm</PresentationFormat>
  <Paragraphs>78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XP</cp:lastModifiedBy>
  <cp:revision>252</cp:revision>
  <cp:lastPrinted>2016-06-17T08:26:43Z</cp:lastPrinted>
  <dcterms:created xsi:type="dcterms:W3CDTF">2015-09-07T23:26:23Z</dcterms:created>
  <dcterms:modified xsi:type="dcterms:W3CDTF">2018-06-04T06:59:00Z</dcterms:modified>
</cp:coreProperties>
</file>