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4"/>
  </p:notesMasterIdLst>
  <p:sldIdLst>
    <p:sldId id="259" r:id="rId2"/>
    <p:sldId id="260" r:id="rId3"/>
  </p:sldIdLst>
  <p:sldSz cx="6858000" cy="9906000" type="A4"/>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4435">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00"/>
    <a:srgbClr val="FFFFCC"/>
    <a:srgbClr val="990000"/>
    <a:srgbClr val="663300"/>
    <a:srgbClr val="FAF7FF"/>
    <a:srgbClr val="CCFFCC"/>
    <a:srgbClr val="99FF66"/>
    <a:srgbClr val="003300"/>
    <a:srgbClr val="A3B9FF"/>
    <a:srgbClr val="BAE8B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6" d="100"/>
          <a:sy n="66" d="100"/>
        </p:scale>
        <p:origin x="-1476" y="-174"/>
      </p:cViewPr>
      <p:guideLst>
        <p:guide orient="horz" pos="4435"/>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9413" cy="49371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4763" y="0"/>
            <a:ext cx="2919412" cy="493713"/>
          </a:xfrm>
          <a:prstGeom prst="rect">
            <a:avLst/>
          </a:prstGeom>
        </p:spPr>
        <p:txBody>
          <a:bodyPr vert="horz" lIns="91440" tIns="45720" rIns="91440" bIns="45720" rtlCol="0"/>
          <a:lstStyle>
            <a:lvl1pPr algn="r">
              <a:defRPr sz="1200"/>
            </a:lvl1pPr>
          </a:lstStyle>
          <a:p>
            <a:fld id="{C536D37B-0EC0-48B7-9867-A8F15B6F4782}" type="datetimeFigureOut">
              <a:rPr kumimoji="1" lang="ja-JP" altLang="en-US" smtClean="0"/>
              <a:t>2018/6/4</a:t>
            </a:fld>
            <a:endParaRPr kumimoji="1" lang="ja-JP" altLang="en-US"/>
          </a:p>
        </p:txBody>
      </p:sp>
      <p:sp>
        <p:nvSpPr>
          <p:cNvPr id="4" name="スライド イメージ プレースホルダー 3"/>
          <p:cNvSpPr>
            <a:spLocks noGrp="1" noRot="1" noChangeAspect="1"/>
          </p:cNvSpPr>
          <p:nvPr>
            <p:ph type="sldImg" idx="2"/>
          </p:nvPr>
        </p:nvSpPr>
        <p:spPr>
          <a:xfrm>
            <a:off x="2087563" y="739775"/>
            <a:ext cx="2560637" cy="37004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100" y="4686300"/>
            <a:ext cx="5389563" cy="4440238"/>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371013"/>
            <a:ext cx="2919413" cy="493712"/>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4763" y="9371013"/>
            <a:ext cx="2919412" cy="493712"/>
          </a:xfrm>
          <a:prstGeom prst="rect">
            <a:avLst/>
          </a:prstGeom>
        </p:spPr>
        <p:txBody>
          <a:bodyPr vert="horz" lIns="91440" tIns="45720" rIns="91440" bIns="45720" rtlCol="0" anchor="b"/>
          <a:lstStyle>
            <a:lvl1pPr algn="r">
              <a:defRPr sz="1200"/>
            </a:lvl1pPr>
          </a:lstStyle>
          <a:p>
            <a:fld id="{A8E03239-FB55-4874-9130-A1F90149C8B5}" type="slidenum">
              <a:rPr kumimoji="1" lang="ja-JP" altLang="en-US" smtClean="0"/>
              <a:t>‹#›</a:t>
            </a:fld>
            <a:endParaRPr kumimoji="1" lang="ja-JP" altLang="en-US"/>
          </a:p>
        </p:txBody>
      </p:sp>
    </p:spTree>
    <p:extLst>
      <p:ext uri="{BB962C8B-B14F-4D97-AF65-F5344CB8AC3E}">
        <p14:creationId xmlns:p14="http://schemas.microsoft.com/office/powerpoint/2010/main" val="181463426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A8E03239-FB55-4874-9130-A1F90149C8B5}" type="slidenum">
              <a:rPr kumimoji="1" lang="ja-JP" altLang="en-US" smtClean="0"/>
              <a:t>1</a:t>
            </a:fld>
            <a:endParaRPr kumimoji="1" lang="ja-JP" altLang="en-US"/>
          </a:p>
        </p:txBody>
      </p:sp>
    </p:spTree>
    <p:extLst>
      <p:ext uri="{BB962C8B-B14F-4D97-AF65-F5344CB8AC3E}">
        <p14:creationId xmlns:p14="http://schemas.microsoft.com/office/powerpoint/2010/main" val="8189392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A8E03239-FB55-4874-9130-A1F90149C8B5}" type="slidenum">
              <a:rPr kumimoji="1" lang="ja-JP" altLang="en-US" smtClean="0"/>
              <a:t>2</a:t>
            </a:fld>
            <a:endParaRPr kumimoji="1" lang="ja-JP" altLang="en-US"/>
          </a:p>
        </p:txBody>
      </p:sp>
    </p:spTree>
    <p:extLst>
      <p:ext uri="{BB962C8B-B14F-4D97-AF65-F5344CB8AC3E}">
        <p14:creationId xmlns:p14="http://schemas.microsoft.com/office/powerpoint/2010/main" val="8189392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7283"/>
            <a:ext cx="5829300" cy="2123369"/>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C1A8DAA4-CAAD-4467-B8F1-BB938B2BA216}" type="datetimeFigureOut">
              <a:rPr kumimoji="1" lang="ja-JP" altLang="en-US" smtClean="0"/>
              <a:t>2018/6/4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71909A-CA07-4769-91EB-51B69602363F}" type="slidenum">
              <a:rPr kumimoji="1" lang="ja-JP" altLang="en-US" smtClean="0"/>
              <a:t>‹#›</a:t>
            </a:fld>
            <a:endParaRPr kumimoji="1" lang="ja-JP" altLang="en-US"/>
          </a:p>
        </p:txBody>
      </p:sp>
    </p:spTree>
    <p:extLst>
      <p:ext uri="{BB962C8B-B14F-4D97-AF65-F5344CB8AC3E}">
        <p14:creationId xmlns:p14="http://schemas.microsoft.com/office/powerpoint/2010/main" val="4624233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C1A8DAA4-CAAD-4467-B8F1-BB938B2BA216}" type="datetimeFigureOut">
              <a:rPr kumimoji="1" lang="ja-JP" altLang="en-US" smtClean="0"/>
              <a:t>2018/6/4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71909A-CA07-4769-91EB-51B69602363F}" type="slidenum">
              <a:rPr kumimoji="1" lang="ja-JP" altLang="en-US" smtClean="0"/>
              <a:t>‹#›</a:t>
            </a:fld>
            <a:endParaRPr kumimoji="1" lang="ja-JP" altLang="en-US"/>
          </a:p>
        </p:txBody>
      </p:sp>
    </p:spTree>
    <p:extLst>
      <p:ext uri="{BB962C8B-B14F-4D97-AF65-F5344CB8AC3E}">
        <p14:creationId xmlns:p14="http://schemas.microsoft.com/office/powerpoint/2010/main" val="21829559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729037" y="573264"/>
            <a:ext cx="1157288" cy="1220822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257176" y="573264"/>
            <a:ext cx="3357563" cy="1220822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C1A8DAA4-CAAD-4467-B8F1-BB938B2BA216}" type="datetimeFigureOut">
              <a:rPr kumimoji="1" lang="ja-JP" altLang="en-US" smtClean="0"/>
              <a:t>2018/6/4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71909A-CA07-4769-91EB-51B69602363F}" type="slidenum">
              <a:rPr kumimoji="1" lang="ja-JP" altLang="en-US" smtClean="0"/>
              <a:t>‹#›</a:t>
            </a:fld>
            <a:endParaRPr kumimoji="1" lang="ja-JP" altLang="en-US"/>
          </a:p>
        </p:txBody>
      </p:sp>
    </p:spTree>
    <p:extLst>
      <p:ext uri="{BB962C8B-B14F-4D97-AF65-F5344CB8AC3E}">
        <p14:creationId xmlns:p14="http://schemas.microsoft.com/office/powerpoint/2010/main" val="375971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C1A8DAA4-CAAD-4467-B8F1-BB938B2BA216}" type="datetimeFigureOut">
              <a:rPr kumimoji="1" lang="ja-JP" altLang="en-US" smtClean="0"/>
              <a:t>2018/6/4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71909A-CA07-4769-91EB-51B69602363F}" type="slidenum">
              <a:rPr kumimoji="1" lang="ja-JP" altLang="en-US" smtClean="0"/>
              <a:t>‹#›</a:t>
            </a:fld>
            <a:endParaRPr kumimoji="1" lang="ja-JP" altLang="en-US"/>
          </a:p>
        </p:txBody>
      </p:sp>
    </p:spTree>
    <p:extLst>
      <p:ext uri="{BB962C8B-B14F-4D97-AF65-F5344CB8AC3E}">
        <p14:creationId xmlns:p14="http://schemas.microsoft.com/office/powerpoint/2010/main" val="29119025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6365524"/>
            <a:ext cx="5829300" cy="1967442"/>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541735" y="4198588"/>
            <a:ext cx="5829300" cy="216693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C1A8DAA4-CAAD-4467-B8F1-BB938B2BA216}" type="datetimeFigureOut">
              <a:rPr kumimoji="1" lang="ja-JP" altLang="en-US" smtClean="0"/>
              <a:t>2018/6/4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71909A-CA07-4769-91EB-51B69602363F}" type="slidenum">
              <a:rPr kumimoji="1" lang="ja-JP" altLang="en-US" smtClean="0"/>
              <a:t>‹#›</a:t>
            </a:fld>
            <a:endParaRPr kumimoji="1" lang="ja-JP" altLang="en-US"/>
          </a:p>
        </p:txBody>
      </p:sp>
    </p:spTree>
    <p:extLst>
      <p:ext uri="{BB962C8B-B14F-4D97-AF65-F5344CB8AC3E}">
        <p14:creationId xmlns:p14="http://schemas.microsoft.com/office/powerpoint/2010/main" val="11857418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257176" y="3338691"/>
            <a:ext cx="2257425" cy="944280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2628901" y="3338691"/>
            <a:ext cx="2257425" cy="944280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C1A8DAA4-CAAD-4467-B8F1-BB938B2BA216}" type="datetimeFigureOut">
              <a:rPr kumimoji="1" lang="ja-JP" altLang="en-US" smtClean="0"/>
              <a:t>2018/6/4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171909A-CA07-4769-91EB-51B69602363F}" type="slidenum">
              <a:rPr kumimoji="1" lang="ja-JP" altLang="en-US" smtClean="0"/>
              <a:t>‹#›</a:t>
            </a:fld>
            <a:endParaRPr kumimoji="1" lang="ja-JP" altLang="en-US"/>
          </a:p>
        </p:txBody>
      </p:sp>
    </p:spTree>
    <p:extLst>
      <p:ext uri="{BB962C8B-B14F-4D97-AF65-F5344CB8AC3E}">
        <p14:creationId xmlns:p14="http://schemas.microsoft.com/office/powerpoint/2010/main" val="27815442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6699"/>
            <a:ext cx="6172200" cy="1651000"/>
          </a:xfrm>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1" y="2217385"/>
            <a:ext cx="303014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342901" y="3141486"/>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3483770" y="2217385"/>
            <a:ext cx="303133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3483770" y="3141486"/>
            <a:ext cx="303133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C1A8DAA4-CAAD-4467-B8F1-BB938B2BA216}" type="datetimeFigureOut">
              <a:rPr kumimoji="1" lang="ja-JP" altLang="en-US" smtClean="0"/>
              <a:t>2018/6/4</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E171909A-CA07-4769-91EB-51B69602363F}" type="slidenum">
              <a:rPr kumimoji="1" lang="ja-JP" altLang="en-US" smtClean="0"/>
              <a:t>‹#›</a:t>
            </a:fld>
            <a:endParaRPr kumimoji="1" lang="ja-JP" altLang="en-US"/>
          </a:p>
        </p:txBody>
      </p:sp>
    </p:spTree>
    <p:extLst>
      <p:ext uri="{BB962C8B-B14F-4D97-AF65-F5344CB8AC3E}">
        <p14:creationId xmlns:p14="http://schemas.microsoft.com/office/powerpoint/2010/main" val="26693920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C1A8DAA4-CAAD-4467-B8F1-BB938B2BA216}" type="datetimeFigureOut">
              <a:rPr kumimoji="1" lang="ja-JP" altLang="en-US" smtClean="0"/>
              <a:t>2018/6/4</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E171909A-CA07-4769-91EB-51B69602363F}" type="slidenum">
              <a:rPr kumimoji="1" lang="ja-JP" altLang="en-US" smtClean="0"/>
              <a:t>‹#›</a:t>
            </a:fld>
            <a:endParaRPr kumimoji="1" lang="ja-JP" altLang="en-US"/>
          </a:p>
        </p:txBody>
      </p:sp>
    </p:spTree>
    <p:extLst>
      <p:ext uri="{BB962C8B-B14F-4D97-AF65-F5344CB8AC3E}">
        <p14:creationId xmlns:p14="http://schemas.microsoft.com/office/powerpoint/2010/main" val="2054648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C1A8DAA4-CAAD-4467-B8F1-BB938B2BA216}" type="datetimeFigureOut">
              <a:rPr kumimoji="1" lang="ja-JP" altLang="en-US" smtClean="0"/>
              <a:t>2018/6/4</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E171909A-CA07-4769-91EB-51B69602363F}" type="slidenum">
              <a:rPr kumimoji="1" lang="ja-JP" altLang="en-US" smtClean="0"/>
              <a:t>‹#›</a:t>
            </a:fld>
            <a:endParaRPr kumimoji="1" lang="ja-JP" altLang="en-US"/>
          </a:p>
        </p:txBody>
      </p:sp>
    </p:spTree>
    <p:extLst>
      <p:ext uri="{BB962C8B-B14F-4D97-AF65-F5344CB8AC3E}">
        <p14:creationId xmlns:p14="http://schemas.microsoft.com/office/powerpoint/2010/main" val="9491342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1" y="394405"/>
            <a:ext cx="2256235" cy="1678517"/>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2681288" y="394408"/>
            <a:ext cx="3833813"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342901" y="2072924"/>
            <a:ext cx="2256235" cy="6775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C1A8DAA4-CAAD-4467-B8F1-BB938B2BA216}" type="datetimeFigureOut">
              <a:rPr kumimoji="1" lang="ja-JP" altLang="en-US" smtClean="0"/>
              <a:t>2018/6/4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171909A-CA07-4769-91EB-51B69602363F}" type="slidenum">
              <a:rPr kumimoji="1" lang="ja-JP" altLang="en-US" smtClean="0"/>
              <a:t>‹#›</a:t>
            </a:fld>
            <a:endParaRPr kumimoji="1" lang="ja-JP" altLang="en-US"/>
          </a:p>
        </p:txBody>
      </p:sp>
    </p:spTree>
    <p:extLst>
      <p:ext uri="{BB962C8B-B14F-4D97-AF65-F5344CB8AC3E}">
        <p14:creationId xmlns:p14="http://schemas.microsoft.com/office/powerpoint/2010/main" val="32197923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934200"/>
            <a:ext cx="4114800" cy="818622"/>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344216" y="885119"/>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344216" y="7752822"/>
            <a:ext cx="4114800"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C1A8DAA4-CAAD-4467-B8F1-BB938B2BA216}" type="datetimeFigureOut">
              <a:rPr kumimoji="1" lang="ja-JP" altLang="en-US" smtClean="0"/>
              <a:t>2018/6/4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171909A-CA07-4769-91EB-51B69602363F}" type="slidenum">
              <a:rPr kumimoji="1" lang="ja-JP" altLang="en-US" smtClean="0"/>
              <a:t>‹#›</a:t>
            </a:fld>
            <a:endParaRPr kumimoji="1" lang="ja-JP" altLang="en-US"/>
          </a:p>
        </p:txBody>
      </p:sp>
    </p:spTree>
    <p:extLst>
      <p:ext uri="{BB962C8B-B14F-4D97-AF65-F5344CB8AC3E}">
        <p14:creationId xmlns:p14="http://schemas.microsoft.com/office/powerpoint/2010/main" val="17630497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0" y="2311402"/>
            <a:ext cx="6172200" cy="6537502"/>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342900" y="9181397"/>
            <a:ext cx="1600200" cy="527403"/>
          </a:xfrm>
          <a:prstGeom prst="rect">
            <a:avLst/>
          </a:prstGeom>
        </p:spPr>
        <p:txBody>
          <a:bodyPr vert="horz" lIns="91440" tIns="45720" rIns="91440" bIns="45720" rtlCol="0" anchor="ctr"/>
          <a:lstStyle>
            <a:lvl1pPr algn="l">
              <a:defRPr sz="1200">
                <a:solidFill>
                  <a:schemeClr val="tx1">
                    <a:tint val="75000"/>
                  </a:schemeClr>
                </a:solidFill>
              </a:defRPr>
            </a:lvl1pPr>
          </a:lstStyle>
          <a:p>
            <a:fld id="{C1A8DAA4-CAAD-4467-B8F1-BB938B2BA216}" type="datetimeFigureOut">
              <a:rPr kumimoji="1" lang="ja-JP" altLang="en-US" smtClean="0"/>
              <a:t>2018/6/4</a:t>
            </a:fld>
            <a:endParaRPr kumimoji="1" lang="ja-JP" altLang="en-US"/>
          </a:p>
        </p:txBody>
      </p:sp>
      <p:sp>
        <p:nvSpPr>
          <p:cNvPr id="5" name="フッター プレースホルダー 4"/>
          <p:cNvSpPr>
            <a:spLocks noGrp="1"/>
          </p:cNvSpPr>
          <p:nvPr>
            <p:ph type="ftr" sz="quarter" idx="3"/>
          </p:nvPr>
        </p:nvSpPr>
        <p:spPr>
          <a:xfrm>
            <a:off x="2343150" y="9181397"/>
            <a:ext cx="2171700" cy="52740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914900" y="9181397"/>
            <a:ext cx="1600200" cy="527403"/>
          </a:xfrm>
          <a:prstGeom prst="rect">
            <a:avLst/>
          </a:prstGeom>
        </p:spPr>
        <p:txBody>
          <a:bodyPr vert="horz" lIns="91440" tIns="45720" rIns="91440" bIns="45720" rtlCol="0" anchor="ctr"/>
          <a:lstStyle>
            <a:lvl1pPr algn="r">
              <a:defRPr sz="1200">
                <a:solidFill>
                  <a:schemeClr val="tx1">
                    <a:tint val="75000"/>
                  </a:schemeClr>
                </a:solidFill>
              </a:defRPr>
            </a:lvl1pPr>
          </a:lstStyle>
          <a:p>
            <a:fld id="{E171909A-CA07-4769-91EB-51B69602363F}" type="slidenum">
              <a:rPr kumimoji="1" lang="ja-JP" altLang="en-US" smtClean="0"/>
              <a:t>‹#›</a:t>
            </a:fld>
            <a:endParaRPr kumimoji="1" lang="ja-JP" altLang="en-US"/>
          </a:p>
        </p:txBody>
      </p:sp>
    </p:spTree>
    <p:extLst>
      <p:ext uri="{BB962C8B-B14F-4D97-AF65-F5344CB8AC3E}">
        <p14:creationId xmlns:p14="http://schemas.microsoft.com/office/powerpoint/2010/main" val="329232732"/>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7" name="正方形/長方形 1046"/>
          <p:cNvSpPr/>
          <p:nvPr/>
        </p:nvSpPr>
        <p:spPr>
          <a:xfrm>
            <a:off x="476672" y="2664272"/>
            <a:ext cx="6048672" cy="6984775"/>
          </a:xfrm>
          <a:prstGeom prst="rect">
            <a:avLst/>
          </a:prstGeom>
          <a:noFill/>
          <a:ln w="38100">
            <a:solidFill>
              <a:srgbClr val="92D050"/>
            </a:solid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sz="2400" dirty="0" smtClean="0">
              <a:solidFill>
                <a:schemeClr val="bg1"/>
              </a:solidFill>
              <a:latin typeface="HGSｺﾞｼｯｸE" panose="020B0900000000000000" pitchFamily="50" charset="-128"/>
              <a:ea typeface="HGSｺﾞｼｯｸE" panose="020B0900000000000000" pitchFamily="50" charset="-128"/>
            </a:endParaRPr>
          </a:p>
        </p:txBody>
      </p:sp>
      <p:sp>
        <p:nvSpPr>
          <p:cNvPr id="11" name="正方形/長方形 10"/>
          <p:cNvSpPr/>
          <p:nvPr/>
        </p:nvSpPr>
        <p:spPr>
          <a:xfrm>
            <a:off x="464142" y="2664272"/>
            <a:ext cx="6048672" cy="488527"/>
          </a:xfrm>
          <a:prstGeom prst="rect">
            <a:avLst/>
          </a:prstGeom>
          <a:solidFill>
            <a:srgbClr val="92D050"/>
          </a:solidFill>
          <a:ln w="9525">
            <a:noFill/>
          </a:ln>
        </p:spPr>
        <p:style>
          <a:lnRef idx="2">
            <a:schemeClr val="dk1"/>
          </a:lnRef>
          <a:fillRef idx="1">
            <a:schemeClr val="lt1"/>
          </a:fillRef>
          <a:effectRef idx="0">
            <a:schemeClr val="dk1"/>
          </a:effectRef>
          <a:fontRef idx="minor">
            <a:schemeClr val="dk1"/>
          </a:fontRef>
        </p:style>
        <p:txBody>
          <a:bodyPr rtlCol="0" anchor="b" anchorCtr="0"/>
          <a:lstStyle/>
          <a:p>
            <a:pPr algn="ctr"/>
            <a:r>
              <a:rPr lang="ja-JP" altLang="en-US" sz="20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宣言して取組みます</a:t>
            </a:r>
            <a:endParaRPr kumimoji="1" lang="en-US" altLang="ja-JP" sz="20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1" name="正方形/長方形 50"/>
          <p:cNvSpPr/>
          <p:nvPr/>
        </p:nvSpPr>
        <p:spPr>
          <a:xfrm>
            <a:off x="390920" y="2375670"/>
            <a:ext cx="6134423" cy="288602"/>
          </a:xfrm>
          <a:prstGeom prst="rect">
            <a:avLst/>
          </a:prstGeom>
          <a:noFill/>
          <a:ln w="9525">
            <a:no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kumimoji="1" lang="ja-JP" altLang="en-US" sz="1400" dirty="0" smtClean="0">
                <a:solidFill>
                  <a:schemeClr val="tx1"/>
                </a:solidFill>
                <a:latin typeface="HGSｺﾞｼｯｸE" panose="020B0900000000000000" pitchFamily="50" charset="-128"/>
                <a:ea typeface="HGSｺﾞｼｯｸE" panose="020B0900000000000000" pitchFamily="50" charset="-128"/>
              </a:rPr>
              <a:t>メールにて</a:t>
            </a:r>
            <a:r>
              <a:rPr kumimoji="1" lang="ja-JP" altLang="en-US" sz="1400" dirty="0" smtClean="0">
                <a:solidFill>
                  <a:schemeClr val="tx1"/>
                </a:solidFill>
                <a:latin typeface="HGSｺﾞｼｯｸE" panose="020B0900000000000000" pitchFamily="50" charset="-128"/>
                <a:ea typeface="HGSｺﾞｼｯｸE" panose="020B0900000000000000" pitchFamily="50" charset="-128"/>
              </a:rPr>
              <a:t>ご応募ください</a:t>
            </a:r>
          </a:p>
        </p:txBody>
      </p:sp>
      <p:grpSp>
        <p:nvGrpSpPr>
          <p:cNvPr id="20" name="グループ化 19"/>
          <p:cNvGrpSpPr/>
          <p:nvPr/>
        </p:nvGrpSpPr>
        <p:grpSpPr>
          <a:xfrm>
            <a:off x="687197" y="3289385"/>
            <a:ext cx="5626461" cy="3031768"/>
            <a:chOff x="792749" y="2870069"/>
            <a:chExt cx="5391457" cy="3944662"/>
          </a:xfrm>
        </p:grpSpPr>
        <p:sp>
          <p:nvSpPr>
            <p:cNvPr id="61" name="角丸四角形 60"/>
            <p:cNvSpPr/>
            <p:nvPr/>
          </p:nvSpPr>
          <p:spPr>
            <a:xfrm>
              <a:off x="792749" y="2870069"/>
              <a:ext cx="5391457" cy="3944662"/>
            </a:xfrm>
            <a:prstGeom prst="roundRect">
              <a:avLst>
                <a:gd name="adj" fmla="val 1899"/>
              </a:avLst>
            </a:prstGeom>
            <a:solidFill>
              <a:srgbClr val="92D050"/>
            </a:solidFill>
            <a:ln w="9525">
              <a:no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sz="2000" dirty="0" smtClean="0">
                <a:solidFill>
                  <a:schemeClr val="bg1"/>
                </a:solidFill>
                <a:latin typeface="HGSｺﾞｼｯｸE" panose="020B0900000000000000" pitchFamily="50" charset="-128"/>
                <a:ea typeface="HGSｺﾞｼｯｸE" panose="020B0900000000000000" pitchFamily="50" charset="-128"/>
              </a:endParaRPr>
            </a:p>
          </p:txBody>
        </p:sp>
        <p:sp>
          <p:nvSpPr>
            <p:cNvPr id="30" name="角丸四角形 29"/>
            <p:cNvSpPr/>
            <p:nvPr/>
          </p:nvSpPr>
          <p:spPr>
            <a:xfrm>
              <a:off x="887387" y="3013770"/>
              <a:ext cx="5205079" cy="3594825"/>
            </a:xfrm>
            <a:prstGeom prst="roundRect">
              <a:avLst>
                <a:gd name="adj" fmla="val 2131"/>
              </a:avLst>
            </a:prstGeom>
            <a:solidFill>
              <a:schemeClr val="bg1"/>
            </a:solidFill>
            <a:ln w="9525">
              <a:no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sz="2000" dirty="0" smtClean="0">
                <a:solidFill>
                  <a:schemeClr val="bg1"/>
                </a:solidFill>
                <a:latin typeface="HGSｺﾞｼｯｸE" panose="020B0900000000000000" pitchFamily="50" charset="-128"/>
                <a:ea typeface="HGSｺﾞｼｯｸE" panose="020B0900000000000000" pitchFamily="50" charset="-128"/>
              </a:endParaRPr>
            </a:p>
          </p:txBody>
        </p:sp>
        <p:grpSp>
          <p:nvGrpSpPr>
            <p:cNvPr id="63" name="グループ化 62"/>
            <p:cNvGrpSpPr/>
            <p:nvPr/>
          </p:nvGrpSpPr>
          <p:grpSpPr>
            <a:xfrm>
              <a:off x="1164072" y="3092756"/>
              <a:ext cx="4249125" cy="680976"/>
              <a:chOff x="1111500" y="4002702"/>
              <a:chExt cx="4249125" cy="680976"/>
            </a:xfrm>
          </p:grpSpPr>
          <p:sp>
            <p:nvSpPr>
              <p:cNvPr id="14" name="正方形/長方形 13"/>
              <p:cNvSpPr/>
              <p:nvPr/>
            </p:nvSpPr>
            <p:spPr>
              <a:xfrm>
                <a:off x="1891013" y="4131880"/>
                <a:ext cx="3469612" cy="551798"/>
              </a:xfrm>
              <a:prstGeom prst="rect">
                <a:avLst/>
              </a:prstGeom>
              <a:noFill/>
              <a:ln w="9525">
                <a:noFill/>
              </a:ln>
            </p:spPr>
            <p:style>
              <a:lnRef idx="2">
                <a:schemeClr val="dk1"/>
              </a:lnRef>
              <a:fillRef idx="1">
                <a:schemeClr val="lt1"/>
              </a:fillRef>
              <a:effectRef idx="0">
                <a:schemeClr val="dk1"/>
              </a:effectRef>
              <a:fontRef idx="minor">
                <a:schemeClr val="dk1"/>
              </a:fontRef>
            </p:style>
            <p:txBody>
              <a:bodyPr rtlCol="0" anchor="ctr"/>
              <a:lstStyle/>
              <a:p>
                <a:r>
                  <a:rPr kumimoji="1" lang="ja-JP" altLang="en-US" sz="2400" dirty="0" smtClean="0">
                    <a:latin typeface="メイリオ" panose="020B0604030504040204" pitchFamily="50" charset="-128"/>
                    <a:ea typeface="メイリオ" panose="020B0604030504040204" pitchFamily="50" charset="-128"/>
                    <a:cs typeface="メイリオ" panose="020B0604030504040204" pitchFamily="50" charset="-128"/>
                  </a:rPr>
                  <a:t>健診を</a:t>
                </a:r>
                <a:r>
                  <a:rPr kumimoji="1" lang="en-US" altLang="ja-JP" sz="2400" dirty="0" smtClean="0">
                    <a:latin typeface="メイリオ" panose="020B0604030504040204" pitchFamily="50" charset="-128"/>
                    <a:ea typeface="メイリオ" panose="020B0604030504040204" pitchFamily="50" charset="-128"/>
                    <a:cs typeface="メイリオ" panose="020B0604030504040204" pitchFamily="50" charset="-128"/>
                  </a:rPr>
                  <a:t>100</a:t>
                </a:r>
                <a:r>
                  <a:rPr kumimoji="1" lang="ja-JP" altLang="en-US" sz="2400" dirty="0" smtClean="0">
                    <a:latin typeface="メイリオ" panose="020B0604030504040204" pitchFamily="50" charset="-128"/>
                    <a:ea typeface="メイリオ" panose="020B0604030504040204" pitchFamily="50" charset="-128"/>
                    <a:cs typeface="メイリオ" panose="020B0604030504040204" pitchFamily="50" charset="-128"/>
                  </a:rPr>
                  <a:t>％受診します。</a:t>
                </a:r>
                <a:endParaRPr kumimoji="1" lang="en-US" altLang="ja-JP" sz="24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3" name="正方形/長方形 42"/>
              <p:cNvSpPr/>
              <p:nvPr/>
            </p:nvSpPr>
            <p:spPr>
              <a:xfrm>
                <a:off x="1111500" y="4002702"/>
                <a:ext cx="553055" cy="576000"/>
              </a:xfrm>
              <a:prstGeom prst="rect">
                <a:avLst/>
              </a:prstGeom>
              <a:noFill/>
              <a:ln w="9525">
                <a:noFill/>
              </a:ln>
            </p:spPr>
            <p:style>
              <a:lnRef idx="2">
                <a:schemeClr val="dk1"/>
              </a:lnRef>
              <a:fillRef idx="1">
                <a:schemeClr val="lt1"/>
              </a:fillRef>
              <a:effectRef idx="0">
                <a:schemeClr val="dk1"/>
              </a:effectRef>
              <a:fontRef idx="minor">
                <a:schemeClr val="dk1"/>
              </a:fontRef>
            </p:style>
            <p:txBody>
              <a:bodyPr rtlCol="0" anchor="ctr"/>
              <a:lstStyle/>
              <a:p>
                <a:r>
                  <a:rPr kumimoji="1" lang="ja-JP" altLang="en-US" sz="4400" dirty="0" smtClean="0">
                    <a:latin typeface="NSimSun" panose="02010609030101010101" pitchFamily="49" charset="-122"/>
                    <a:ea typeface="NSimSun" panose="02010609030101010101" pitchFamily="49" charset="-122"/>
                  </a:rPr>
                  <a:t>☑</a:t>
                </a:r>
                <a:endParaRPr kumimoji="1" lang="en-US" altLang="ja-JP" sz="4400" dirty="0" smtClean="0">
                  <a:latin typeface="NSimSun" panose="02010609030101010101" pitchFamily="49" charset="-122"/>
                  <a:ea typeface="NSimSun" panose="02010609030101010101" pitchFamily="49" charset="-122"/>
                </a:endParaRPr>
              </a:p>
            </p:txBody>
          </p:sp>
        </p:grpSp>
      </p:grpSp>
      <p:grpSp>
        <p:nvGrpSpPr>
          <p:cNvPr id="6" name="グループ化 5"/>
          <p:cNvGrpSpPr/>
          <p:nvPr/>
        </p:nvGrpSpPr>
        <p:grpSpPr>
          <a:xfrm>
            <a:off x="1470695" y="239459"/>
            <a:ext cx="4006780" cy="1113141"/>
            <a:chOff x="1159999" y="491488"/>
            <a:chExt cx="4540981" cy="1113141"/>
          </a:xfrm>
        </p:grpSpPr>
        <p:sp>
          <p:nvSpPr>
            <p:cNvPr id="8" name="正方形/長方形 7"/>
            <p:cNvSpPr/>
            <p:nvPr/>
          </p:nvSpPr>
          <p:spPr>
            <a:xfrm>
              <a:off x="1159999" y="1028566"/>
              <a:ext cx="4536503" cy="360039"/>
            </a:xfrm>
            <a:prstGeom prst="rect">
              <a:avLst/>
            </a:prstGeom>
            <a:noFill/>
            <a:ln w="9525">
              <a:solidFill>
                <a:srgbClr val="92D050"/>
              </a:solidFill>
            </a:ln>
          </p:spPr>
          <p:style>
            <a:lnRef idx="2">
              <a:schemeClr val="dk1"/>
            </a:lnRef>
            <a:fillRef idx="1">
              <a:schemeClr val="lt1"/>
            </a:fillRef>
            <a:effectRef idx="0">
              <a:schemeClr val="dk1"/>
            </a:effectRef>
            <a:fontRef idx="minor">
              <a:schemeClr val="dk1"/>
            </a:fontRef>
          </p:style>
          <p:txBody>
            <a:bodyPr tIns="0" bIns="0" rtlCol="0" anchor="ctr" anchorCtr="0"/>
            <a:lstStyle/>
            <a:p>
              <a:pPr algn="ctr"/>
              <a:r>
                <a:rPr lang="en-US" altLang="ja-JP" sz="2800" dirty="0" smtClean="0">
                  <a:latin typeface="HGSｺﾞｼｯｸE" panose="020B0900000000000000" pitchFamily="50" charset="-128"/>
                  <a:ea typeface="HGSｺﾞｼｯｸE" panose="020B0900000000000000" pitchFamily="50" charset="-128"/>
                </a:rPr>
                <a:t>toyo105@maruchan.co.jp</a:t>
              </a:r>
              <a:endParaRPr kumimoji="1" lang="ja-JP" altLang="en-US" sz="2800" dirty="0">
                <a:latin typeface="HGSｺﾞｼｯｸE" panose="020B0900000000000000" pitchFamily="50" charset="-128"/>
                <a:ea typeface="HGSｺﾞｼｯｸE" panose="020B0900000000000000" pitchFamily="50" charset="-128"/>
              </a:endParaRPr>
            </a:p>
          </p:txBody>
        </p:sp>
        <p:sp>
          <p:nvSpPr>
            <p:cNvPr id="10" name="正方形/長方形 9"/>
            <p:cNvSpPr/>
            <p:nvPr/>
          </p:nvSpPr>
          <p:spPr>
            <a:xfrm>
              <a:off x="1159999" y="779519"/>
              <a:ext cx="4536503" cy="249046"/>
            </a:xfrm>
            <a:prstGeom prst="rect">
              <a:avLst/>
            </a:prstGeom>
            <a:solidFill>
              <a:srgbClr val="92D050"/>
            </a:solidFill>
            <a:ln w="9525">
              <a:solidFill>
                <a:srgbClr val="92D050"/>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600" dirty="0" smtClean="0">
                  <a:solidFill>
                    <a:schemeClr val="tx1"/>
                  </a:solidFill>
                  <a:latin typeface="HGSｺﾞｼｯｸE" panose="020B0900000000000000" pitchFamily="50" charset="-128"/>
                  <a:ea typeface="HGSｺﾞｼｯｸE" panose="020B0900000000000000" pitchFamily="50" charset="-128"/>
                </a:rPr>
                <a:t>東洋水産健康</a:t>
              </a:r>
              <a:r>
                <a:rPr kumimoji="1" lang="ja-JP" altLang="en-US" sz="1600" dirty="0" smtClean="0">
                  <a:solidFill>
                    <a:schemeClr val="tx1"/>
                  </a:solidFill>
                  <a:latin typeface="HGSｺﾞｼｯｸE" panose="020B0900000000000000" pitchFamily="50" charset="-128"/>
                  <a:ea typeface="HGSｺﾞｼｯｸE" panose="020B0900000000000000" pitchFamily="50" charset="-128"/>
                </a:rPr>
                <a:t>保険組合　宛</a:t>
              </a:r>
              <a:endParaRPr kumimoji="1" lang="ja-JP" altLang="en-US" sz="1600" dirty="0">
                <a:solidFill>
                  <a:schemeClr val="tx1"/>
                </a:solidFill>
                <a:latin typeface="HGSｺﾞｼｯｸE" panose="020B0900000000000000" pitchFamily="50" charset="-128"/>
                <a:ea typeface="HGSｺﾞｼｯｸE" panose="020B0900000000000000" pitchFamily="50" charset="-128"/>
              </a:endParaRPr>
            </a:p>
          </p:txBody>
        </p:sp>
        <p:sp>
          <p:nvSpPr>
            <p:cNvPr id="1042" name="正方形/長方形 1041"/>
            <p:cNvSpPr/>
            <p:nvPr/>
          </p:nvSpPr>
          <p:spPr>
            <a:xfrm>
              <a:off x="1164472" y="1388605"/>
              <a:ext cx="4536508" cy="216024"/>
            </a:xfrm>
            <a:prstGeom prst="rect">
              <a:avLst/>
            </a:prstGeom>
            <a:solidFill>
              <a:srgbClr val="92D050"/>
            </a:solidFill>
            <a:ln w="9525">
              <a:no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lang="ja-JP" altLang="en-US" sz="1200" b="1" dirty="0">
                  <a:solidFill>
                    <a:schemeClr val="tx1"/>
                  </a:solidFill>
                  <a:latin typeface="HGSｺﾞｼｯｸM" panose="020B0600000000000000" pitchFamily="50" charset="-128"/>
                  <a:ea typeface="HGSｺﾞｼｯｸM" panose="020B0600000000000000" pitchFamily="50" charset="-128"/>
                </a:rPr>
                <a:t>誤送信</a:t>
              </a:r>
              <a:r>
                <a:rPr lang="ja-JP" altLang="en-US" sz="1200" b="1" dirty="0" smtClean="0">
                  <a:solidFill>
                    <a:schemeClr val="tx1"/>
                  </a:solidFill>
                  <a:latin typeface="HGSｺﾞｼｯｸM" panose="020B0600000000000000" pitchFamily="50" charset="-128"/>
                  <a:ea typeface="HGSｺﾞｼｯｸM" panose="020B0600000000000000" pitchFamily="50" charset="-128"/>
                </a:rPr>
                <a:t>ご注意</a:t>
              </a:r>
              <a:r>
                <a:rPr lang="ja-JP" altLang="en-US" sz="1200" b="1" dirty="0" smtClean="0">
                  <a:solidFill>
                    <a:schemeClr val="tx1"/>
                  </a:solidFill>
                  <a:latin typeface="HGSｺﾞｼｯｸM" panose="020B0600000000000000" pitchFamily="50" charset="-128"/>
                  <a:ea typeface="HGSｺﾞｼｯｸM" panose="020B0600000000000000" pitchFamily="50" charset="-128"/>
                </a:rPr>
                <a:t>ください</a:t>
              </a:r>
              <a:endParaRPr kumimoji="1" lang="ja-JP" altLang="en-US" sz="1200" b="1" dirty="0" smtClean="0">
                <a:solidFill>
                  <a:schemeClr val="tx1"/>
                </a:solidFill>
                <a:latin typeface="HGSｺﾞｼｯｸM" panose="020B0600000000000000" pitchFamily="50" charset="-128"/>
                <a:ea typeface="HGSｺﾞｼｯｸM" panose="020B0600000000000000" pitchFamily="50" charset="-128"/>
              </a:endParaRPr>
            </a:p>
          </p:txBody>
        </p:sp>
        <p:sp>
          <p:nvSpPr>
            <p:cNvPr id="5" name="二等辺三角形 4"/>
            <p:cNvSpPr/>
            <p:nvPr/>
          </p:nvSpPr>
          <p:spPr>
            <a:xfrm>
              <a:off x="2868509" y="491488"/>
              <a:ext cx="1072227" cy="288032"/>
            </a:xfrm>
            <a:prstGeom prst="triangle">
              <a:avLst>
                <a:gd name="adj" fmla="val 47335"/>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24" name="グループ化 23"/>
          <p:cNvGrpSpPr/>
          <p:nvPr/>
        </p:nvGrpSpPr>
        <p:grpSpPr>
          <a:xfrm>
            <a:off x="464141" y="1428947"/>
            <a:ext cx="6047459" cy="946723"/>
            <a:chOff x="464141" y="1428947"/>
            <a:chExt cx="6047459" cy="946723"/>
          </a:xfrm>
        </p:grpSpPr>
        <p:sp>
          <p:nvSpPr>
            <p:cNvPr id="56" name="角丸四角形 55"/>
            <p:cNvSpPr/>
            <p:nvPr/>
          </p:nvSpPr>
          <p:spPr>
            <a:xfrm>
              <a:off x="464141" y="1428947"/>
              <a:ext cx="6047459" cy="946723"/>
            </a:xfrm>
            <a:prstGeom prst="roundRect">
              <a:avLst/>
            </a:prstGeom>
            <a:solidFill>
              <a:srgbClr val="FFFFCC"/>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chorCtr="0"/>
            <a:lstStyle/>
            <a:p>
              <a:pPr algn="ctr"/>
              <a:r>
                <a:rPr lang="ja-JP" altLang="en-US" sz="3600" dirty="0" smtClean="0">
                  <a:solidFill>
                    <a:sysClr val="windowText" lastClr="000000"/>
                  </a:solidFill>
                  <a:latin typeface="HGPｺﾞｼｯｸE" panose="020B0900000000000000" pitchFamily="50" charset="-128"/>
                  <a:ea typeface="HGPｺﾞｼｯｸE" panose="020B0900000000000000" pitchFamily="50" charset="-128"/>
                </a:rPr>
                <a:t>　　</a:t>
              </a:r>
              <a:r>
                <a:rPr lang="ja-JP" altLang="en-US" sz="3600" dirty="0">
                  <a:solidFill>
                    <a:sysClr val="windowText" lastClr="000000"/>
                  </a:solidFill>
                  <a:latin typeface="HGPｺﾞｼｯｸE" panose="020B0900000000000000" pitchFamily="50" charset="-128"/>
                  <a:ea typeface="HGPｺﾞｼｯｸE" panose="020B0900000000000000" pitchFamily="50" charset="-128"/>
                </a:rPr>
                <a:t>健康企業宣言</a:t>
              </a:r>
              <a:r>
                <a:rPr lang="en-US" altLang="ja-JP" sz="3200" baseline="40000" dirty="0">
                  <a:solidFill>
                    <a:sysClr val="windowText" lastClr="000000"/>
                  </a:solidFill>
                  <a:latin typeface="HGPｺﾞｼｯｸE" panose="020B0900000000000000" pitchFamily="50" charset="-128"/>
                  <a:ea typeface="HGPｺﾞｼｯｸE" panose="020B0900000000000000" pitchFamily="50" charset="-128"/>
                </a:rPr>
                <a:t>®</a:t>
              </a:r>
              <a:r>
                <a:rPr lang="ja-JP" altLang="en-US" sz="2800" dirty="0" smtClean="0">
                  <a:solidFill>
                    <a:sysClr val="windowText" lastClr="000000"/>
                  </a:solidFill>
                  <a:latin typeface="HGPｺﾞｼｯｸE" panose="020B0900000000000000" pitchFamily="50" charset="-128"/>
                  <a:ea typeface="HGPｺﾞｼｯｸE" panose="020B0900000000000000" pitchFamily="50" charset="-128"/>
                </a:rPr>
                <a:t>Ｓｔｅｐ１</a:t>
              </a:r>
              <a:endParaRPr lang="en-US" altLang="ja-JP" sz="2800" dirty="0">
                <a:solidFill>
                  <a:sysClr val="windowText" lastClr="000000"/>
                </a:solidFill>
                <a:latin typeface="HGPｺﾞｼｯｸE" panose="020B0900000000000000" pitchFamily="50" charset="-128"/>
                <a:ea typeface="HGPｺﾞｼｯｸE" panose="020B0900000000000000" pitchFamily="50" charset="-128"/>
              </a:endParaRPr>
            </a:p>
          </p:txBody>
        </p:sp>
        <p:grpSp>
          <p:nvGrpSpPr>
            <p:cNvPr id="18" name="グループ化 17"/>
            <p:cNvGrpSpPr/>
            <p:nvPr/>
          </p:nvGrpSpPr>
          <p:grpSpPr>
            <a:xfrm>
              <a:off x="673391" y="1523539"/>
              <a:ext cx="871025" cy="794786"/>
              <a:chOff x="105415" y="379143"/>
              <a:chExt cx="871025" cy="794786"/>
            </a:xfrm>
          </p:grpSpPr>
          <p:sp>
            <p:nvSpPr>
              <p:cNvPr id="2" name="円/楕円 1"/>
              <p:cNvSpPr/>
              <p:nvPr/>
            </p:nvSpPr>
            <p:spPr>
              <a:xfrm>
                <a:off x="105415" y="379143"/>
                <a:ext cx="871025" cy="794786"/>
              </a:xfrm>
              <a:prstGeom prst="ellipse">
                <a:avLst/>
              </a:prstGeom>
              <a:solidFill>
                <a:schemeClr val="bg1"/>
              </a:solidFill>
              <a:ln w="9525">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latin typeface="HGSｺﾞｼｯｸE" panose="020B0900000000000000" pitchFamily="50" charset="-128"/>
                  <a:ea typeface="HGSｺﾞｼｯｸE" panose="020B0900000000000000" pitchFamily="50" charset="-128"/>
                </a:endParaRPr>
              </a:p>
            </p:txBody>
          </p:sp>
          <p:sp>
            <p:nvSpPr>
              <p:cNvPr id="57" name="正方形/長方形 56"/>
              <p:cNvSpPr/>
              <p:nvPr/>
            </p:nvSpPr>
            <p:spPr>
              <a:xfrm>
                <a:off x="211366" y="427864"/>
                <a:ext cx="659124" cy="636704"/>
              </a:xfrm>
              <a:prstGeom prst="rect">
                <a:avLst/>
              </a:prstGeom>
              <a:noFill/>
              <a:ln w="9525">
                <a:noFill/>
              </a:ln>
            </p:spPr>
            <p:style>
              <a:lnRef idx="2">
                <a:schemeClr val="dk1"/>
              </a:lnRef>
              <a:fillRef idx="1">
                <a:schemeClr val="lt1"/>
              </a:fillRef>
              <a:effectRef idx="0">
                <a:schemeClr val="dk1"/>
              </a:effectRef>
              <a:fontRef idx="minor">
                <a:schemeClr val="dk1"/>
              </a:fontRef>
            </p:style>
            <p:txBody>
              <a:bodyPr rtlCol="0" anchor="ctr"/>
              <a:lstStyle/>
              <a:p>
                <a:pPr algn="ctr"/>
                <a:r>
                  <a:rPr lang="ja-JP" altLang="en-US" dirty="0" smtClean="0">
                    <a:latin typeface="HGSｺﾞｼｯｸE" panose="020B0900000000000000" pitchFamily="50" charset="-128"/>
                    <a:ea typeface="HGSｺﾞｼｯｸE" panose="020B0900000000000000" pitchFamily="50" charset="-128"/>
                  </a:rPr>
                  <a:t>応募</a:t>
                </a:r>
                <a:endParaRPr lang="en-US" altLang="ja-JP" dirty="0" smtClean="0">
                  <a:latin typeface="HGSｺﾞｼｯｸE" panose="020B0900000000000000" pitchFamily="50" charset="-128"/>
                  <a:ea typeface="HGSｺﾞｼｯｸE" panose="020B0900000000000000" pitchFamily="50" charset="-128"/>
                </a:endParaRPr>
              </a:p>
              <a:p>
                <a:pPr algn="ctr"/>
                <a:r>
                  <a:rPr lang="ja-JP" altLang="en-US" dirty="0" smtClean="0">
                    <a:latin typeface="HGSｺﾞｼｯｸE" panose="020B0900000000000000" pitchFamily="50" charset="-128"/>
                    <a:ea typeface="HGSｺﾞｼｯｸE" panose="020B0900000000000000" pitchFamily="50" charset="-128"/>
                  </a:rPr>
                  <a:t>用紙</a:t>
                </a:r>
                <a:endParaRPr kumimoji="1" lang="ja-JP" altLang="en-US" dirty="0">
                  <a:latin typeface="HGSｺﾞｼｯｸE" panose="020B0900000000000000" pitchFamily="50" charset="-128"/>
                  <a:ea typeface="HGSｺﾞｼｯｸE" panose="020B0900000000000000" pitchFamily="50" charset="-128"/>
                </a:endParaRPr>
              </a:p>
            </p:txBody>
          </p:sp>
        </p:grpSp>
        <p:sp>
          <p:nvSpPr>
            <p:cNvPr id="22" name="正方形/長方形 21"/>
            <p:cNvSpPr/>
            <p:nvPr/>
          </p:nvSpPr>
          <p:spPr>
            <a:xfrm>
              <a:off x="1843678" y="1428947"/>
              <a:ext cx="3213724" cy="430887"/>
            </a:xfrm>
            <a:prstGeom prst="rect">
              <a:avLst/>
            </a:prstGeom>
          </p:spPr>
          <p:txBody>
            <a:bodyPr wrap="square">
              <a:spAutoFit/>
            </a:bodyPr>
            <a:lstStyle/>
            <a:p>
              <a:r>
                <a:rPr lang="ja-JP" altLang="en-US" sz="1100" dirty="0" smtClean="0">
                  <a:solidFill>
                    <a:srgbClr val="FF0000"/>
                  </a:solidFill>
                  <a:latin typeface="HGP創英角ｺﾞｼｯｸUB" panose="020B0900000000000000" pitchFamily="50" charset="-128"/>
                  <a:ea typeface="HGP創英角ｺﾞｼｯｸUB" panose="020B0900000000000000" pitchFamily="50" charset="-128"/>
                </a:rPr>
                <a:t>従業員の</a:t>
              </a:r>
              <a:r>
                <a:rPr lang="ja-JP" altLang="en-US" sz="1100" dirty="0">
                  <a:solidFill>
                    <a:srgbClr val="FF0000"/>
                  </a:solidFill>
                  <a:latin typeface="HGP創英角ｺﾞｼｯｸUB" panose="020B0900000000000000" pitchFamily="50" charset="-128"/>
                  <a:ea typeface="HGP創英角ｺﾞｼｯｸUB" panose="020B0900000000000000" pitchFamily="50" charset="-128"/>
                </a:rPr>
                <a:t>健康は企業の誇り</a:t>
              </a:r>
              <a:endParaRPr lang="en-US" altLang="ja-JP" sz="1100" dirty="0">
                <a:solidFill>
                  <a:srgbClr val="FF0000"/>
                </a:solidFill>
                <a:latin typeface="HGP創英角ｺﾞｼｯｸUB" panose="020B0900000000000000" pitchFamily="50" charset="-128"/>
                <a:ea typeface="HGP創英角ｺﾞｼｯｸUB" panose="020B0900000000000000" pitchFamily="50" charset="-128"/>
              </a:endParaRPr>
            </a:p>
            <a:p>
              <a:r>
                <a:rPr lang="ja-JP" altLang="en-US" sz="1100" dirty="0">
                  <a:solidFill>
                    <a:srgbClr val="FF0000"/>
                  </a:solidFill>
                  <a:latin typeface="HGP創英角ｺﾞｼｯｸUB" panose="020B0900000000000000" pitchFamily="50" charset="-128"/>
                  <a:ea typeface="HGP創英角ｺﾞｼｯｸUB" panose="020B0900000000000000" pitchFamily="50" charset="-128"/>
                </a:rPr>
                <a:t>活気ある職場は社員の健康づくりから</a:t>
              </a:r>
              <a:endParaRPr lang="en-US" altLang="ja-JP" sz="1100" dirty="0">
                <a:solidFill>
                  <a:srgbClr val="FF0000"/>
                </a:solidFill>
                <a:latin typeface="HGP創英角ｺﾞｼｯｸUB" panose="020B0900000000000000" pitchFamily="50" charset="-128"/>
                <a:ea typeface="HGP創英角ｺﾞｼｯｸUB" panose="020B0900000000000000" pitchFamily="50" charset="-128"/>
              </a:endParaRPr>
            </a:p>
          </p:txBody>
        </p:sp>
      </p:grpSp>
      <p:sp>
        <p:nvSpPr>
          <p:cNvPr id="46" name="正方形/長方形 45"/>
          <p:cNvSpPr/>
          <p:nvPr/>
        </p:nvSpPr>
        <p:spPr>
          <a:xfrm>
            <a:off x="2369071" y="9561512"/>
            <a:ext cx="2072585" cy="305350"/>
          </a:xfrm>
          <a:prstGeom prst="rect">
            <a:avLst/>
          </a:prstGeom>
          <a:solidFill>
            <a:schemeClr val="bg1"/>
          </a:solidFill>
          <a:ln w="9525">
            <a:noFill/>
          </a:ln>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ja-JP" altLang="en-US" sz="1400" b="1" dirty="0">
                <a:latin typeface="メイリオ" panose="020B0604030504040204" pitchFamily="50" charset="-128"/>
                <a:ea typeface="メイリオ" panose="020B0604030504040204" pitchFamily="50" charset="-128"/>
                <a:cs typeface="メイリオ" panose="020B0604030504040204" pitchFamily="50" charset="-128"/>
              </a:rPr>
              <a:t>東洋水産</a:t>
            </a:r>
            <a:r>
              <a:rPr kumimoji="1"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健康</a:t>
            </a:r>
            <a:r>
              <a:rPr kumimoji="1"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保険組合</a:t>
            </a:r>
            <a:endParaRPr kumimoji="1" lang="en-US" altLang="ja-JP" sz="1400" b="1"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 name="テキスト ボックス 6"/>
          <p:cNvSpPr txBox="1"/>
          <p:nvPr/>
        </p:nvSpPr>
        <p:spPr>
          <a:xfrm>
            <a:off x="5733256" y="239459"/>
            <a:ext cx="778344" cy="276999"/>
          </a:xfrm>
          <a:prstGeom prst="rect">
            <a:avLst/>
          </a:prstGeom>
          <a:noFill/>
        </p:spPr>
        <p:txBody>
          <a:bodyPr wrap="square" rtlCol="0">
            <a:spAutoFit/>
          </a:bodyPr>
          <a:lstStyle/>
          <a:p>
            <a:r>
              <a:rPr kumimoji="1" lang="en-US" altLang="ja-JP" sz="1200" dirty="0" smtClean="0">
                <a:solidFill>
                  <a:schemeClr val="bg1"/>
                </a:solidFill>
                <a:latin typeface="ＭＳ Ｐ明朝" panose="02020600040205080304" pitchFamily="18" charset="-128"/>
                <a:ea typeface="ＭＳ Ｐ明朝" panose="02020600040205080304" pitchFamily="18" charset="-128"/>
              </a:rPr>
              <a:t>(</a:t>
            </a:r>
            <a:r>
              <a:rPr kumimoji="1" lang="ja-JP" altLang="en-US" sz="1200" dirty="0" smtClean="0">
                <a:solidFill>
                  <a:schemeClr val="bg1"/>
                </a:solidFill>
                <a:latin typeface="ＭＳ Ｐ明朝" panose="02020600040205080304" pitchFamily="18" charset="-128"/>
                <a:ea typeface="ＭＳ Ｐ明朝" panose="02020600040205080304" pitchFamily="18" charset="-128"/>
              </a:rPr>
              <a:t>様式１</a:t>
            </a:r>
            <a:r>
              <a:rPr kumimoji="1" lang="en-US" altLang="ja-JP" sz="1200" dirty="0" smtClean="0">
                <a:solidFill>
                  <a:schemeClr val="bg1"/>
                </a:solidFill>
                <a:latin typeface="ＭＳ Ｐ明朝" panose="02020600040205080304" pitchFamily="18" charset="-128"/>
                <a:ea typeface="ＭＳ Ｐ明朝" panose="02020600040205080304" pitchFamily="18" charset="-128"/>
              </a:rPr>
              <a:t>)</a:t>
            </a:r>
            <a:endParaRPr kumimoji="1" lang="ja-JP" altLang="en-US" sz="1200" dirty="0">
              <a:solidFill>
                <a:schemeClr val="bg1"/>
              </a:solidFill>
              <a:latin typeface="ＭＳ Ｐ明朝" panose="02020600040205080304" pitchFamily="18" charset="-128"/>
              <a:ea typeface="ＭＳ Ｐ明朝" panose="02020600040205080304" pitchFamily="18" charset="-128"/>
            </a:endParaRPr>
          </a:p>
        </p:txBody>
      </p:sp>
      <p:sp>
        <p:nvSpPr>
          <p:cNvPr id="75" name="正方形/長方形 74"/>
          <p:cNvSpPr/>
          <p:nvPr/>
        </p:nvSpPr>
        <p:spPr>
          <a:xfrm>
            <a:off x="2161828" y="3944888"/>
            <a:ext cx="3957333" cy="364726"/>
          </a:xfrm>
          <a:prstGeom prst="rect">
            <a:avLst/>
          </a:prstGeom>
          <a:noFill/>
          <a:ln w="9525">
            <a:noFill/>
          </a:ln>
        </p:spPr>
        <p:style>
          <a:lnRef idx="2">
            <a:schemeClr val="dk1"/>
          </a:lnRef>
          <a:fillRef idx="1">
            <a:schemeClr val="lt1"/>
          </a:fillRef>
          <a:effectRef idx="0">
            <a:schemeClr val="dk1"/>
          </a:effectRef>
          <a:fontRef idx="minor">
            <a:schemeClr val="dk1"/>
          </a:fontRef>
        </p:style>
        <p:txBody>
          <a:bodyPr lIns="0" tIns="0" rIns="0" bIns="0" rtlCol="0" anchor="ctr"/>
          <a:lstStyle/>
          <a:p>
            <a:r>
              <a:rPr kumimoji="1"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健診結果の活用をします。</a:t>
            </a:r>
            <a:endParaRPr kumimoji="1"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7" name="正方形/長方形 76"/>
          <p:cNvSpPr/>
          <p:nvPr/>
        </p:nvSpPr>
        <p:spPr>
          <a:xfrm>
            <a:off x="2161827" y="4309614"/>
            <a:ext cx="3335036" cy="306000"/>
          </a:xfrm>
          <a:prstGeom prst="rect">
            <a:avLst/>
          </a:prstGeom>
          <a:noFill/>
          <a:ln w="9525">
            <a:noFill/>
          </a:ln>
        </p:spPr>
        <p:style>
          <a:lnRef idx="2">
            <a:schemeClr val="dk1"/>
          </a:lnRef>
          <a:fillRef idx="1">
            <a:schemeClr val="lt1"/>
          </a:fillRef>
          <a:effectRef idx="0">
            <a:schemeClr val="dk1"/>
          </a:effectRef>
          <a:fontRef idx="minor">
            <a:schemeClr val="dk1"/>
          </a:fontRef>
        </p:style>
        <p:txBody>
          <a:bodyPr lIns="0" tIns="0" rIns="0" bIns="0" rtlCol="0" anchor="ctr"/>
          <a:lstStyle/>
          <a:p>
            <a:r>
              <a:rPr kumimoji="1"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健康づくり環境を整えます。</a:t>
            </a:r>
            <a:endParaRPr kumimoji="1"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8" name="正方形/長方形 77"/>
          <p:cNvSpPr/>
          <p:nvPr/>
        </p:nvSpPr>
        <p:spPr>
          <a:xfrm>
            <a:off x="2059726" y="4695106"/>
            <a:ext cx="4037094" cy="306000"/>
          </a:xfrm>
          <a:prstGeom prst="rect">
            <a:avLst/>
          </a:prstGeom>
          <a:noFill/>
          <a:ln w="9525">
            <a:noFill/>
          </a:ln>
        </p:spPr>
        <p:style>
          <a:lnRef idx="2">
            <a:schemeClr val="dk1"/>
          </a:lnRef>
          <a:fillRef idx="1">
            <a:schemeClr val="lt1"/>
          </a:fillRef>
          <a:effectRef idx="0">
            <a:schemeClr val="dk1"/>
          </a:effectRef>
          <a:fontRef idx="minor">
            <a:schemeClr val="dk1"/>
          </a:fontRef>
        </p:style>
        <p:txBody>
          <a:bodyPr lIns="0" tIns="0" rIns="0" bIns="0" rtlCol="0" anchor="ctr"/>
          <a:lstStyle/>
          <a:p>
            <a:r>
              <a:rPr kumimoji="1"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「食」に取組みます。</a:t>
            </a:r>
            <a:endParaRPr kumimoji="1"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9" name="正方形/長方形 78"/>
          <p:cNvSpPr/>
          <p:nvPr/>
        </p:nvSpPr>
        <p:spPr>
          <a:xfrm>
            <a:off x="2059726" y="5105831"/>
            <a:ext cx="4174469" cy="306000"/>
          </a:xfrm>
          <a:prstGeom prst="rect">
            <a:avLst/>
          </a:prstGeom>
          <a:noFill/>
          <a:ln w="9525">
            <a:noFill/>
          </a:ln>
        </p:spPr>
        <p:style>
          <a:lnRef idx="2">
            <a:schemeClr val="dk1"/>
          </a:lnRef>
          <a:fillRef idx="1">
            <a:schemeClr val="lt1"/>
          </a:fillRef>
          <a:effectRef idx="0">
            <a:schemeClr val="dk1"/>
          </a:effectRef>
          <a:fontRef idx="minor">
            <a:schemeClr val="dk1"/>
          </a:fontRef>
        </p:style>
        <p:txBody>
          <a:bodyPr lIns="0" tIns="0" rIns="0" bIns="0" rtlCol="0" anchor="ctr"/>
          <a:lstStyle/>
          <a:p>
            <a:r>
              <a:rPr kumimoji="1"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「運動」に取組みます。</a:t>
            </a:r>
            <a:endParaRPr kumimoji="1"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0" name="正方形/長方形 79"/>
          <p:cNvSpPr/>
          <p:nvPr/>
        </p:nvSpPr>
        <p:spPr>
          <a:xfrm>
            <a:off x="2059726" y="5477875"/>
            <a:ext cx="4156386" cy="306000"/>
          </a:xfrm>
          <a:prstGeom prst="rect">
            <a:avLst/>
          </a:prstGeom>
          <a:noFill/>
          <a:ln w="9525">
            <a:noFill/>
          </a:ln>
        </p:spPr>
        <p:style>
          <a:lnRef idx="2">
            <a:schemeClr val="dk1"/>
          </a:lnRef>
          <a:fillRef idx="1">
            <a:schemeClr val="lt1"/>
          </a:fillRef>
          <a:effectRef idx="0">
            <a:schemeClr val="dk1"/>
          </a:effectRef>
          <a:fontRef idx="minor">
            <a:schemeClr val="dk1"/>
          </a:fontRef>
        </p:style>
        <p:txBody>
          <a:bodyPr lIns="0" tIns="0" rIns="0" bIns="0" rtlCol="0" anchor="ctr"/>
          <a:lstStyle/>
          <a:p>
            <a:r>
              <a:rPr kumimoji="1"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「禁煙」に取組みます。</a:t>
            </a:r>
            <a:endParaRPr kumimoji="1"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1" name="正方形/長方形 80"/>
          <p:cNvSpPr/>
          <p:nvPr/>
        </p:nvSpPr>
        <p:spPr>
          <a:xfrm>
            <a:off x="2060098" y="5863213"/>
            <a:ext cx="4177214" cy="305350"/>
          </a:xfrm>
          <a:prstGeom prst="rect">
            <a:avLst/>
          </a:prstGeom>
          <a:noFill/>
          <a:ln w="9525">
            <a:noFill/>
          </a:ln>
        </p:spPr>
        <p:style>
          <a:lnRef idx="2">
            <a:schemeClr val="dk1"/>
          </a:lnRef>
          <a:fillRef idx="1">
            <a:schemeClr val="lt1"/>
          </a:fillRef>
          <a:effectRef idx="0">
            <a:schemeClr val="dk1"/>
          </a:effectRef>
          <a:fontRef idx="minor">
            <a:schemeClr val="dk1"/>
          </a:fontRef>
        </p:style>
        <p:txBody>
          <a:bodyPr lIns="0" tIns="0" rIns="0" bIns="0" rtlCol="0" anchor="ctr"/>
          <a:lstStyle/>
          <a:p>
            <a:r>
              <a:rPr kumimoji="1"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心</a:t>
            </a:r>
            <a:r>
              <a:rPr kumimoji="1"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の健康」に取組みます。</a:t>
            </a:r>
            <a:endParaRPr kumimoji="1"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5" name="正方形/長方形 44"/>
          <p:cNvSpPr/>
          <p:nvPr/>
        </p:nvSpPr>
        <p:spPr>
          <a:xfrm>
            <a:off x="1564635" y="4164577"/>
            <a:ext cx="545345" cy="568234"/>
          </a:xfrm>
          <a:prstGeom prst="rect">
            <a:avLst/>
          </a:prstGeom>
          <a:noFill/>
          <a:ln w="9525">
            <a:noFill/>
          </a:ln>
        </p:spPr>
        <p:style>
          <a:lnRef idx="2">
            <a:schemeClr val="dk1"/>
          </a:lnRef>
          <a:fillRef idx="1">
            <a:schemeClr val="lt1"/>
          </a:fillRef>
          <a:effectRef idx="0">
            <a:schemeClr val="dk1"/>
          </a:effectRef>
          <a:fontRef idx="minor">
            <a:schemeClr val="dk1"/>
          </a:fontRef>
        </p:style>
        <p:txBody>
          <a:bodyPr rtlCol="0" anchor="ctr"/>
          <a:lstStyle/>
          <a:p>
            <a:r>
              <a:rPr kumimoji="1" lang="ja-JP" altLang="en-US" sz="2400" dirty="0" smtClean="0">
                <a:latin typeface="NSimSun" panose="02010609030101010101" pitchFamily="49" charset="-122"/>
                <a:ea typeface="NSimSun" panose="02010609030101010101" pitchFamily="49" charset="-122"/>
              </a:rPr>
              <a:t>☑</a:t>
            </a:r>
            <a:endParaRPr kumimoji="1" lang="en-US" altLang="ja-JP" sz="2400" dirty="0" smtClean="0">
              <a:latin typeface="NSimSun" panose="02010609030101010101" pitchFamily="49" charset="-122"/>
              <a:ea typeface="NSimSun" panose="02010609030101010101" pitchFamily="49" charset="-122"/>
            </a:endParaRPr>
          </a:p>
        </p:txBody>
      </p:sp>
      <p:sp>
        <p:nvSpPr>
          <p:cNvPr id="47" name="正方形/長方形 46"/>
          <p:cNvSpPr/>
          <p:nvPr/>
        </p:nvSpPr>
        <p:spPr>
          <a:xfrm>
            <a:off x="1564636" y="3800872"/>
            <a:ext cx="545345" cy="568234"/>
          </a:xfrm>
          <a:prstGeom prst="rect">
            <a:avLst/>
          </a:prstGeom>
          <a:noFill/>
          <a:ln w="9525">
            <a:noFill/>
          </a:ln>
        </p:spPr>
        <p:style>
          <a:lnRef idx="2">
            <a:schemeClr val="dk1"/>
          </a:lnRef>
          <a:fillRef idx="1">
            <a:schemeClr val="lt1"/>
          </a:fillRef>
          <a:effectRef idx="0">
            <a:schemeClr val="dk1"/>
          </a:effectRef>
          <a:fontRef idx="minor">
            <a:schemeClr val="dk1"/>
          </a:fontRef>
        </p:style>
        <p:txBody>
          <a:bodyPr rtlCol="0" anchor="ctr"/>
          <a:lstStyle/>
          <a:p>
            <a:r>
              <a:rPr kumimoji="1" lang="ja-JP" altLang="en-US" sz="2400" dirty="0" smtClean="0">
                <a:latin typeface="NSimSun" panose="02010609030101010101" pitchFamily="49" charset="-122"/>
                <a:ea typeface="NSimSun" panose="02010609030101010101" pitchFamily="49" charset="-122"/>
              </a:rPr>
              <a:t>☑</a:t>
            </a:r>
            <a:endParaRPr kumimoji="1" lang="en-US" altLang="ja-JP" sz="2400" dirty="0" smtClean="0">
              <a:latin typeface="NSimSun" panose="02010609030101010101" pitchFamily="49" charset="-122"/>
              <a:ea typeface="NSimSun" panose="02010609030101010101" pitchFamily="49" charset="-122"/>
            </a:endParaRPr>
          </a:p>
        </p:txBody>
      </p:sp>
      <p:sp>
        <p:nvSpPr>
          <p:cNvPr id="48" name="正方形/長方形 47"/>
          <p:cNvSpPr/>
          <p:nvPr/>
        </p:nvSpPr>
        <p:spPr>
          <a:xfrm>
            <a:off x="1564634" y="4536627"/>
            <a:ext cx="545345" cy="568234"/>
          </a:xfrm>
          <a:prstGeom prst="rect">
            <a:avLst/>
          </a:prstGeom>
          <a:noFill/>
          <a:ln w="9525">
            <a:noFill/>
          </a:ln>
        </p:spPr>
        <p:style>
          <a:lnRef idx="2">
            <a:schemeClr val="dk1"/>
          </a:lnRef>
          <a:fillRef idx="1">
            <a:schemeClr val="lt1"/>
          </a:fillRef>
          <a:effectRef idx="0">
            <a:schemeClr val="dk1"/>
          </a:effectRef>
          <a:fontRef idx="minor">
            <a:schemeClr val="dk1"/>
          </a:fontRef>
        </p:style>
        <p:txBody>
          <a:bodyPr rtlCol="0" anchor="ctr"/>
          <a:lstStyle/>
          <a:p>
            <a:r>
              <a:rPr kumimoji="1" lang="ja-JP" altLang="en-US" sz="2400" dirty="0" smtClean="0">
                <a:latin typeface="NSimSun" panose="02010609030101010101" pitchFamily="49" charset="-122"/>
                <a:ea typeface="NSimSun" panose="02010609030101010101" pitchFamily="49" charset="-122"/>
              </a:rPr>
              <a:t>☑</a:t>
            </a:r>
            <a:endParaRPr kumimoji="1" lang="en-US" altLang="ja-JP" sz="2400" dirty="0" smtClean="0">
              <a:latin typeface="NSimSun" panose="02010609030101010101" pitchFamily="49" charset="-122"/>
              <a:ea typeface="NSimSun" panose="02010609030101010101" pitchFamily="49" charset="-122"/>
            </a:endParaRPr>
          </a:p>
        </p:txBody>
      </p:sp>
      <p:sp>
        <p:nvSpPr>
          <p:cNvPr id="49" name="正方形/長方形 48"/>
          <p:cNvSpPr/>
          <p:nvPr/>
        </p:nvSpPr>
        <p:spPr>
          <a:xfrm>
            <a:off x="1564633" y="4939151"/>
            <a:ext cx="545345" cy="568234"/>
          </a:xfrm>
          <a:prstGeom prst="rect">
            <a:avLst/>
          </a:prstGeom>
          <a:noFill/>
          <a:ln w="9525">
            <a:noFill/>
          </a:ln>
        </p:spPr>
        <p:style>
          <a:lnRef idx="2">
            <a:schemeClr val="dk1"/>
          </a:lnRef>
          <a:fillRef idx="1">
            <a:schemeClr val="lt1"/>
          </a:fillRef>
          <a:effectRef idx="0">
            <a:schemeClr val="dk1"/>
          </a:effectRef>
          <a:fontRef idx="minor">
            <a:schemeClr val="dk1"/>
          </a:fontRef>
        </p:style>
        <p:txBody>
          <a:bodyPr rtlCol="0" anchor="ctr"/>
          <a:lstStyle/>
          <a:p>
            <a:r>
              <a:rPr kumimoji="1" lang="ja-JP" altLang="en-US" sz="2400" dirty="0" smtClean="0">
                <a:latin typeface="NSimSun" panose="02010609030101010101" pitchFamily="49" charset="-122"/>
                <a:ea typeface="NSimSun" panose="02010609030101010101" pitchFamily="49" charset="-122"/>
              </a:rPr>
              <a:t>☑</a:t>
            </a:r>
            <a:endParaRPr kumimoji="1" lang="en-US" altLang="ja-JP" sz="2400" dirty="0" smtClean="0">
              <a:latin typeface="NSimSun" panose="02010609030101010101" pitchFamily="49" charset="-122"/>
              <a:ea typeface="NSimSun" panose="02010609030101010101" pitchFamily="49" charset="-122"/>
            </a:endParaRPr>
          </a:p>
        </p:txBody>
      </p:sp>
      <p:sp>
        <p:nvSpPr>
          <p:cNvPr id="50" name="正方形/長方形 49"/>
          <p:cNvSpPr/>
          <p:nvPr/>
        </p:nvSpPr>
        <p:spPr>
          <a:xfrm>
            <a:off x="1564632" y="5312190"/>
            <a:ext cx="545345" cy="568234"/>
          </a:xfrm>
          <a:prstGeom prst="rect">
            <a:avLst/>
          </a:prstGeom>
          <a:noFill/>
          <a:ln w="9525">
            <a:noFill/>
          </a:ln>
        </p:spPr>
        <p:style>
          <a:lnRef idx="2">
            <a:schemeClr val="dk1"/>
          </a:lnRef>
          <a:fillRef idx="1">
            <a:schemeClr val="lt1"/>
          </a:fillRef>
          <a:effectRef idx="0">
            <a:schemeClr val="dk1"/>
          </a:effectRef>
          <a:fontRef idx="minor">
            <a:schemeClr val="dk1"/>
          </a:fontRef>
        </p:style>
        <p:txBody>
          <a:bodyPr rtlCol="0" anchor="ctr"/>
          <a:lstStyle/>
          <a:p>
            <a:r>
              <a:rPr kumimoji="1" lang="ja-JP" altLang="en-US" sz="2400" dirty="0" smtClean="0">
                <a:latin typeface="NSimSun" panose="02010609030101010101" pitchFamily="49" charset="-122"/>
                <a:ea typeface="NSimSun" panose="02010609030101010101" pitchFamily="49" charset="-122"/>
              </a:rPr>
              <a:t>☑</a:t>
            </a:r>
            <a:endParaRPr kumimoji="1" lang="en-US" altLang="ja-JP" sz="2400" dirty="0" smtClean="0">
              <a:latin typeface="NSimSun" panose="02010609030101010101" pitchFamily="49" charset="-122"/>
              <a:ea typeface="NSimSun" panose="02010609030101010101" pitchFamily="49" charset="-122"/>
            </a:endParaRPr>
          </a:p>
        </p:txBody>
      </p:sp>
      <p:sp>
        <p:nvSpPr>
          <p:cNvPr id="52" name="正方形/長方形 51"/>
          <p:cNvSpPr/>
          <p:nvPr/>
        </p:nvSpPr>
        <p:spPr>
          <a:xfrm>
            <a:off x="1564631" y="5690265"/>
            <a:ext cx="545345" cy="568234"/>
          </a:xfrm>
          <a:prstGeom prst="rect">
            <a:avLst/>
          </a:prstGeom>
          <a:noFill/>
          <a:ln w="9525">
            <a:noFill/>
          </a:ln>
        </p:spPr>
        <p:style>
          <a:lnRef idx="2">
            <a:schemeClr val="dk1"/>
          </a:lnRef>
          <a:fillRef idx="1">
            <a:schemeClr val="lt1"/>
          </a:fillRef>
          <a:effectRef idx="0">
            <a:schemeClr val="dk1"/>
          </a:effectRef>
          <a:fontRef idx="minor">
            <a:schemeClr val="dk1"/>
          </a:fontRef>
        </p:style>
        <p:txBody>
          <a:bodyPr rtlCol="0" anchor="ctr"/>
          <a:lstStyle/>
          <a:p>
            <a:r>
              <a:rPr kumimoji="1" lang="ja-JP" altLang="en-US" sz="2400" dirty="0" smtClean="0">
                <a:latin typeface="NSimSun" panose="02010609030101010101" pitchFamily="49" charset="-122"/>
                <a:ea typeface="NSimSun" panose="02010609030101010101" pitchFamily="49" charset="-122"/>
              </a:rPr>
              <a:t>☑</a:t>
            </a:r>
            <a:endParaRPr kumimoji="1" lang="en-US" altLang="ja-JP" sz="2400" dirty="0" smtClean="0">
              <a:latin typeface="NSimSun" panose="02010609030101010101" pitchFamily="49" charset="-122"/>
              <a:ea typeface="NSimSun" panose="02010609030101010101" pitchFamily="49" charset="-122"/>
            </a:endParaRPr>
          </a:p>
        </p:txBody>
      </p:sp>
      <p:graphicFrame>
        <p:nvGraphicFramePr>
          <p:cNvPr id="60" name="表 59"/>
          <p:cNvGraphicFramePr>
            <a:graphicFrameLocks noGrp="1"/>
          </p:cNvGraphicFramePr>
          <p:nvPr>
            <p:extLst>
              <p:ext uri="{D42A27DB-BD31-4B8C-83A1-F6EECF244321}">
                <p14:modId xmlns:p14="http://schemas.microsoft.com/office/powerpoint/2010/main" val="3085011593"/>
              </p:ext>
            </p:extLst>
          </p:nvPr>
        </p:nvGraphicFramePr>
        <p:xfrm>
          <a:off x="692696" y="6400108"/>
          <a:ext cx="5631853" cy="2585340"/>
        </p:xfrm>
        <a:graphic>
          <a:graphicData uri="http://schemas.openxmlformats.org/drawingml/2006/table">
            <a:tbl>
              <a:tblPr firstRow="1" bandRow="1">
                <a:tableStyleId>{5C22544A-7EE6-4342-B048-85BDC9FD1C3A}</a:tableStyleId>
              </a:tblPr>
              <a:tblGrid>
                <a:gridCol w="1311373"/>
                <a:gridCol w="1518426"/>
                <a:gridCol w="1395871"/>
                <a:gridCol w="1406183"/>
              </a:tblGrid>
              <a:tr h="381642">
                <a:tc>
                  <a:txBody>
                    <a:bodyPr/>
                    <a:lstStyle/>
                    <a:p>
                      <a:pPr algn="ctr"/>
                      <a:r>
                        <a:rPr kumimoji="1" lang="ja-JP" altLang="en-US" sz="1200" b="0" dirty="0" smtClean="0">
                          <a:solidFill>
                            <a:schemeClr val="tx1"/>
                          </a:solidFill>
                          <a:latin typeface="HGSｺﾞｼｯｸM" panose="020B0600000000000000" pitchFamily="50" charset="-128"/>
                          <a:ea typeface="HGSｺﾞｼｯｸM" panose="020B0600000000000000" pitchFamily="50" charset="-128"/>
                        </a:rPr>
                        <a:t>健康企業宣言日</a:t>
                      </a:r>
                      <a:endParaRPr kumimoji="1" lang="ja-JP" altLang="en-US" sz="1200" b="0" dirty="0">
                        <a:solidFill>
                          <a:schemeClr val="tx1"/>
                        </a:solidFill>
                        <a:latin typeface="HGSｺﾞｼｯｸM" panose="020B0600000000000000" pitchFamily="50" charset="-128"/>
                        <a:ea typeface="HGSｺﾞｼｯｸM" panose="020B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3">
                  <a:txBody>
                    <a:bodyPr/>
                    <a:lstStyle/>
                    <a:p>
                      <a:r>
                        <a:rPr kumimoji="1" lang="ja-JP" altLang="en-US" sz="1200" b="0" smtClean="0">
                          <a:solidFill>
                            <a:schemeClr val="tx1"/>
                          </a:solidFill>
                          <a:latin typeface="HGSｺﾞｼｯｸM" panose="020B0600000000000000" pitchFamily="50" charset="-128"/>
                          <a:ea typeface="HGSｺﾞｼｯｸM" panose="020B0600000000000000" pitchFamily="50" charset="-128"/>
                        </a:rPr>
                        <a:t>　　　　</a:t>
                      </a:r>
                      <a:r>
                        <a:rPr kumimoji="1" lang="ja-JP" altLang="en-US" sz="1400" b="0" smtClean="0">
                          <a:solidFill>
                            <a:schemeClr val="tx1"/>
                          </a:solidFill>
                          <a:latin typeface="HGSｺﾞｼｯｸM" panose="020B0600000000000000" pitchFamily="50" charset="-128"/>
                          <a:ea typeface="HGSｺﾞｼｯｸM" panose="020B0600000000000000" pitchFamily="50" charset="-128"/>
                        </a:rPr>
                        <a:t>　平成</a:t>
                      </a:r>
                      <a:r>
                        <a:rPr kumimoji="1" lang="ja-JP" altLang="en-US" sz="1400" b="0" dirty="0" smtClean="0">
                          <a:solidFill>
                            <a:schemeClr val="tx1"/>
                          </a:solidFill>
                          <a:latin typeface="HGSｺﾞｼｯｸM" panose="020B0600000000000000" pitchFamily="50" charset="-128"/>
                          <a:ea typeface="HGSｺﾞｼｯｸM" panose="020B0600000000000000" pitchFamily="50" charset="-128"/>
                        </a:rPr>
                        <a:t>　</a:t>
                      </a:r>
                      <a:r>
                        <a:rPr kumimoji="1" lang="ja-JP" altLang="en-US" sz="1400" b="0" smtClean="0">
                          <a:solidFill>
                            <a:schemeClr val="tx1"/>
                          </a:solidFill>
                          <a:latin typeface="HGSｺﾞｼｯｸM" panose="020B0600000000000000" pitchFamily="50" charset="-128"/>
                          <a:ea typeface="HGSｺﾞｼｯｸM" panose="020B0600000000000000" pitchFamily="50" charset="-128"/>
                        </a:rPr>
                        <a:t>　年</a:t>
                      </a:r>
                      <a:r>
                        <a:rPr kumimoji="1" lang="ja-JP" altLang="en-US" sz="1400" b="0" dirty="0" smtClean="0">
                          <a:solidFill>
                            <a:schemeClr val="tx1"/>
                          </a:solidFill>
                          <a:latin typeface="HGSｺﾞｼｯｸM" panose="020B0600000000000000" pitchFamily="50" charset="-128"/>
                          <a:ea typeface="HGSｺﾞｼｯｸM" panose="020B0600000000000000" pitchFamily="50" charset="-128"/>
                        </a:rPr>
                        <a:t>　</a:t>
                      </a:r>
                      <a:r>
                        <a:rPr kumimoji="1" lang="ja-JP" altLang="en-US" sz="1400" b="0" smtClean="0">
                          <a:solidFill>
                            <a:schemeClr val="tx1"/>
                          </a:solidFill>
                          <a:latin typeface="HGSｺﾞｼｯｸM" panose="020B0600000000000000" pitchFamily="50" charset="-128"/>
                          <a:ea typeface="HGSｺﾞｼｯｸM" panose="020B0600000000000000" pitchFamily="50" charset="-128"/>
                        </a:rPr>
                        <a:t>　月</a:t>
                      </a:r>
                      <a:r>
                        <a:rPr kumimoji="1" lang="ja-JP" altLang="en-US" sz="1400" b="0" dirty="0" smtClean="0">
                          <a:solidFill>
                            <a:schemeClr val="tx1"/>
                          </a:solidFill>
                          <a:latin typeface="HGSｺﾞｼｯｸM" panose="020B0600000000000000" pitchFamily="50" charset="-128"/>
                          <a:ea typeface="HGSｺﾞｼｯｸM" panose="020B0600000000000000" pitchFamily="50" charset="-128"/>
                        </a:rPr>
                        <a:t>　</a:t>
                      </a:r>
                      <a:r>
                        <a:rPr kumimoji="1" lang="ja-JP" altLang="en-US" sz="1400" b="0" smtClean="0">
                          <a:solidFill>
                            <a:schemeClr val="tx1"/>
                          </a:solidFill>
                          <a:latin typeface="HGSｺﾞｼｯｸM" panose="020B0600000000000000" pitchFamily="50" charset="-128"/>
                          <a:ea typeface="HGSｺﾞｼｯｸM" panose="020B0600000000000000" pitchFamily="50" charset="-128"/>
                        </a:rPr>
                        <a:t>　日</a:t>
                      </a:r>
                      <a:endParaRPr kumimoji="1" lang="ja-JP" altLang="en-US" sz="1400" b="0" dirty="0">
                        <a:solidFill>
                          <a:schemeClr val="tx1"/>
                        </a:solidFill>
                        <a:latin typeface="HGSｺﾞｼｯｸM" panose="020B0600000000000000" pitchFamily="50" charset="-128"/>
                        <a:ea typeface="HGSｺﾞｼｯｸM" panose="020B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dirty="0"/>
                    </a:p>
                  </a:txBody>
                  <a:tcPr/>
                </a:tc>
                <a:tc hMerge="1">
                  <a:txBody>
                    <a:bodyPr/>
                    <a:lstStyle/>
                    <a:p>
                      <a:endParaRPr kumimoji="1" lang="ja-JP" altLang="en-US" dirty="0"/>
                    </a:p>
                  </a:txBody>
                  <a:tcPr/>
                </a:tc>
              </a:tr>
              <a:tr h="397778">
                <a:tc>
                  <a:txBody>
                    <a:bodyPr/>
                    <a:lstStyle/>
                    <a:p>
                      <a:pPr algn="ctr"/>
                      <a:r>
                        <a:rPr kumimoji="1" lang="ja-JP" altLang="en-US" sz="1200" dirty="0" smtClean="0">
                          <a:latin typeface="HGSｺﾞｼｯｸM" panose="020B0600000000000000" pitchFamily="50" charset="-128"/>
                          <a:ea typeface="HGSｺﾞｼｯｸM" panose="020B0600000000000000" pitchFamily="50" charset="-128"/>
                        </a:rPr>
                        <a:t>事業所記号</a:t>
                      </a:r>
                      <a:endParaRPr kumimoji="1" lang="ja-JP" altLang="en-US" sz="1200" dirty="0">
                        <a:latin typeface="HGSｺﾞｼｯｸM" panose="020B0600000000000000" pitchFamily="50" charset="-128"/>
                        <a:ea typeface="HGSｺﾞｼｯｸM" panose="020B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3">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dirty="0"/>
                    </a:p>
                  </a:txBody>
                  <a:tcPr/>
                </a:tc>
                <a:tc hMerge="1">
                  <a:txBody>
                    <a:bodyPr/>
                    <a:lstStyle/>
                    <a:p>
                      <a:endParaRPr kumimoji="1" lang="ja-JP" altLang="en-US" dirty="0"/>
                    </a:p>
                  </a:txBody>
                  <a:tcPr/>
                </a:tc>
              </a:tr>
              <a:tr h="273094">
                <a:tc>
                  <a:txBody>
                    <a:bodyPr/>
                    <a:lstStyle/>
                    <a:p>
                      <a:pPr algn="ctr"/>
                      <a:r>
                        <a:rPr kumimoji="1" lang="ja-JP" altLang="en-US" sz="1000" dirty="0" smtClean="0">
                          <a:latin typeface="HGSｺﾞｼｯｸM" panose="020B0600000000000000" pitchFamily="50" charset="-128"/>
                          <a:ea typeface="HGSｺﾞｼｯｸM" panose="020B0600000000000000" pitchFamily="50" charset="-128"/>
                        </a:rPr>
                        <a:t>フリガナ</a:t>
                      </a:r>
                      <a:endParaRPr kumimoji="1" lang="ja-JP" altLang="en-US" sz="1000" dirty="0">
                        <a:latin typeface="HGSｺﾞｼｯｸM" panose="020B0600000000000000" pitchFamily="50" charset="-128"/>
                        <a:ea typeface="HGSｺﾞｼｯｸM" panose="020B0600000000000000" pitchFamily="50" charset="-128"/>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noFill/>
                  </a:tcPr>
                </a:tc>
                <a:tc gridSpan="3">
                  <a:txBody>
                    <a:bodyPr/>
                    <a:lstStyle/>
                    <a:p>
                      <a:pPr algn="ctr"/>
                      <a:endParaRPr kumimoji="1" lang="en-US" altLang="ja-JP" sz="1200" dirty="0" smtClean="0">
                        <a:latin typeface="HGSｺﾞｼｯｸM" panose="020B0600000000000000" pitchFamily="50" charset="-128"/>
                        <a:ea typeface="HGSｺﾞｼｯｸM" panose="020B0600000000000000" pitchFamily="50" charset="-128"/>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a:p>
                  </a:txBody>
                  <a:tcPr/>
                </a:tc>
              </a:tr>
              <a:tr h="371510">
                <a:tc>
                  <a:txBody>
                    <a:bodyPr/>
                    <a:lstStyle/>
                    <a:p>
                      <a:pPr algn="ctr"/>
                      <a:r>
                        <a:rPr kumimoji="1" lang="ja-JP" altLang="en-US" sz="1200" dirty="0" smtClean="0">
                          <a:latin typeface="HGSｺﾞｼｯｸM" panose="020B0600000000000000" pitchFamily="50" charset="-128"/>
                          <a:ea typeface="HGSｺﾞｼｯｸM" panose="020B0600000000000000" pitchFamily="50" charset="-128"/>
                        </a:rPr>
                        <a:t>事 業 所 名</a:t>
                      </a:r>
                      <a:endParaRPr kumimoji="1" lang="ja-JP" altLang="en-US" sz="1200" dirty="0">
                        <a:latin typeface="HGSｺﾞｼｯｸM" panose="020B0600000000000000" pitchFamily="50" charset="-128"/>
                        <a:ea typeface="HGSｺﾞｼｯｸM" panose="020B0600000000000000" pitchFamily="50" charset="-128"/>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noFill/>
                  </a:tcPr>
                </a:tc>
                <a:tc gridSpan="3">
                  <a:txBody>
                    <a:bodyPr/>
                    <a:lstStyle/>
                    <a:p>
                      <a:pPr algn="ctr"/>
                      <a:endParaRPr kumimoji="1" lang="en-US" altLang="ja-JP" sz="1200" dirty="0" smtClean="0">
                        <a:latin typeface="HGSｺﾞｼｯｸM" panose="020B0600000000000000" pitchFamily="50" charset="-128"/>
                        <a:ea typeface="HGSｺﾞｼｯｸM" panose="020B0600000000000000" pitchFamily="50" charset="-128"/>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dirty="0"/>
                    </a:p>
                  </a:txBody>
                  <a:tcPr/>
                </a:tc>
              </a:tr>
              <a:tr h="0">
                <a:tc>
                  <a:txBody>
                    <a:bodyPr/>
                    <a:lstStyle/>
                    <a:p>
                      <a:pPr algn="ctr"/>
                      <a:r>
                        <a:rPr kumimoji="1" lang="ja-JP" altLang="en-US" sz="1100" dirty="0" smtClean="0">
                          <a:latin typeface="HGSｺﾞｼｯｸM" panose="020B0600000000000000" pitchFamily="50" charset="-128"/>
                          <a:ea typeface="HGSｺﾞｼｯｸM" panose="020B0600000000000000" pitchFamily="50" charset="-128"/>
                        </a:rPr>
                        <a:t>ご担当者様</a:t>
                      </a:r>
                      <a:endParaRPr kumimoji="1" lang="en-US" altLang="ja-JP" sz="1100" dirty="0" smtClean="0">
                        <a:latin typeface="HGSｺﾞｼｯｸM" panose="020B0600000000000000" pitchFamily="50" charset="-128"/>
                        <a:ea typeface="HGSｺﾞｼｯｸM" panose="020B0600000000000000" pitchFamily="50" charset="-128"/>
                      </a:endParaRPr>
                    </a:p>
                    <a:p>
                      <a:pPr algn="ctr"/>
                      <a:r>
                        <a:rPr kumimoji="1" lang="ja-JP" altLang="en-US" sz="1100" dirty="0" smtClean="0">
                          <a:latin typeface="HGSｺﾞｼｯｸM" panose="020B0600000000000000" pitchFamily="50" charset="-128"/>
                          <a:ea typeface="HGSｺﾞｼｯｸM" panose="020B0600000000000000" pitchFamily="50" charset="-128"/>
                        </a:rPr>
                        <a:t>お名前</a:t>
                      </a:r>
                      <a:endParaRPr kumimoji="1" lang="en-US" altLang="ja-JP" sz="1100" dirty="0" smtClean="0">
                        <a:latin typeface="HGSｺﾞｼｯｸM" panose="020B0600000000000000" pitchFamily="50" charset="-128"/>
                        <a:ea typeface="HGSｺﾞｼｯｸM" panose="020B0600000000000000" pitchFamily="50" charset="-128"/>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dirty="0" smtClean="0">
                          <a:latin typeface="HGSｺﾞｼｯｸM" panose="020B0600000000000000" pitchFamily="50" charset="-128"/>
                          <a:ea typeface="HGSｺﾞｼｯｸM" panose="020B0600000000000000" pitchFamily="50" charset="-128"/>
                        </a:rPr>
                        <a:t>　　　　　　　　　　　　　　　　　　　　　　　　</a:t>
                      </a:r>
                      <a:endParaRPr kumimoji="1" lang="ja-JP" altLang="en-US" sz="1200" dirty="0">
                        <a:latin typeface="HGSｺﾞｼｯｸM" panose="020B0600000000000000" pitchFamily="50" charset="-128"/>
                        <a:ea typeface="HGSｺﾞｼｯｸM" panose="020B0600000000000000" pitchFamily="50" charset="-128"/>
                      </a:endParaRPr>
                    </a:p>
                    <a:p>
                      <a:r>
                        <a:rPr kumimoji="1" lang="ja-JP" altLang="en-US" sz="1200" dirty="0" smtClean="0">
                          <a:latin typeface="HGSｺﾞｼｯｸM" panose="020B0600000000000000" pitchFamily="50" charset="-128"/>
                          <a:ea typeface="HGSｺﾞｼｯｸM" panose="020B0600000000000000" pitchFamily="50" charset="-128"/>
                        </a:rPr>
                        <a:t>　　　　　　　様</a:t>
                      </a:r>
                      <a:endParaRPr kumimoji="1" lang="ja-JP" altLang="en-US" sz="1200" dirty="0">
                        <a:latin typeface="HGSｺﾞｼｯｸM" panose="020B0600000000000000" pitchFamily="50" charset="-128"/>
                        <a:ea typeface="HGSｺﾞｼｯｸM" panose="020B0600000000000000" pitchFamily="50" charset="-128"/>
                      </a:endParaRPr>
                    </a:p>
                  </a:txBody>
                  <a:tcPr marL="36000" marR="36000" marT="0" marB="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200" dirty="0" smtClean="0">
                          <a:latin typeface="HGSｺﾞｼｯｸM" panose="020B0600000000000000" pitchFamily="50" charset="-128"/>
                          <a:ea typeface="HGSｺﾞｼｯｸM" panose="020B0600000000000000" pitchFamily="50" charset="-128"/>
                        </a:rPr>
                        <a:t>電話</a:t>
                      </a:r>
                      <a:endParaRPr kumimoji="1" lang="en-US" altLang="ja-JP" sz="1200" dirty="0" smtClean="0">
                        <a:latin typeface="HGSｺﾞｼｯｸM" panose="020B0600000000000000" pitchFamily="50" charset="-128"/>
                        <a:ea typeface="HGSｺﾞｼｯｸM" panose="020B0600000000000000" pitchFamily="50" charset="-128"/>
                      </a:endParaRPr>
                    </a:p>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200" dirty="0" smtClean="0">
                          <a:latin typeface="HGSｺﾞｼｯｸM" panose="020B0600000000000000" pitchFamily="50" charset="-128"/>
                          <a:ea typeface="HGSｺﾞｼｯｸM" panose="020B0600000000000000" pitchFamily="50" charset="-128"/>
                        </a:rPr>
                        <a:t>番号</a:t>
                      </a:r>
                    </a:p>
                  </a:txBody>
                  <a:tcPr marL="36000" marR="36000"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latin typeface="HGSｺﾞｼｯｸM" panose="020B0600000000000000" pitchFamily="50" charset="-128"/>
                        <a:ea typeface="HGSｺﾞｼｯｸM" panose="020B0600000000000000" pitchFamily="50" charset="-128"/>
                      </a:endParaRPr>
                    </a:p>
                  </a:txBody>
                  <a:tcPr marL="36000" marR="36000" marT="0" marB="0">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97778">
                <a:tc>
                  <a:txBody>
                    <a:bodyPr/>
                    <a:lstStyle/>
                    <a:p>
                      <a:pPr algn="ctr"/>
                      <a:r>
                        <a:rPr kumimoji="1" lang="ja-JP" altLang="en-US" sz="1200" dirty="0" smtClean="0">
                          <a:latin typeface="HGSｺﾞｼｯｸM" panose="020B0600000000000000" pitchFamily="50" charset="-128"/>
                          <a:ea typeface="HGSｺﾞｼｯｸM" panose="020B0600000000000000" pitchFamily="50" charset="-128"/>
                        </a:rPr>
                        <a:t>健康保険組合名</a:t>
                      </a:r>
                      <a:endParaRPr kumimoji="1" lang="en-US" altLang="ja-JP" sz="1200" dirty="0" smtClean="0">
                        <a:latin typeface="HGSｺﾞｼｯｸM" panose="020B0600000000000000" pitchFamily="50" charset="-128"/>
                        <a:ea typeface="HGSｺﾞｼｯｸM" panose="020B0600000000000000" pitchFamily="50" charset="-128"/>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3">
                  <a:txBody>
                    <a:bodyPr/>
                    <a:lstStyle/>
                    <a:p>
                      <a:endParaRPr kumimoji="1" lang="en-US" altLang="ja-JP" sz="1200" dirty="0" smtClean="0">
                        <a:latin typeface="HGSｺﾞｼｯｸM" panose="020B0600000000000000" pitchFamily="50" charset="-128"/>
                        <a:ea typeface="HGSｺﾞｼｯｸM" panose="020B0600000000000000" pitchFamily="50" charset="-128"/>
                      </a:endParaRPr>
                    </a:p>
                    <a:p>
                      <a:r>
                        <a:rPr kumimoji="1" lang="ja-JP" altLang="en-US" sz="1200" dirty="0" smtClean="0">
                          <a:latin typeface="HGSｺﾞｼｯｸM" panose="020B0600000000000000" pitchFamily="50" charset="-128"/>
                          <a:ea typeface="HGSｺﾞｼｯｸM" panose="020B0600000000000000" pitchFamily="50" charset="-128"/>
                        </a:rPr>
                        <a:t>　　　　　　　　　　　　　　　　　　　健康保険組合</a:t>
                      </a: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dirty="0" smtClean="0">
                        <a:latin typeface="HGSｺﾞｼｯｸM" panose="020B0600000000000000" pitchFamily="50" charset="-128"/>
                        <a:ea typeface="HGSｺﾞｼｯｸM" panose="020B0600000000000000" pitchFamily="50" charset="-128"/>
                      </a:endParaRPr>
                    </a:p>
                  </a:txBody>
                  <a:tcPr marL="36000" marR="36000" marT="0" marB="0" anchor="ctr"/>
                </a:tc>
                <a:tc hMerge="1">
                  <a:txBody>
                    <a:bodyPr/>
                    <a:lstStyle/>
                    <a:p>
                      <a:endParaRPr kumimoji="1" lang="ja-JP" altLang="en-US" dirty="0">
                        <a:latin typeface="HGSｺﾞｼｯｸM" panose="020B0600000000000000" pitchFamily="50" charset="-128"/>
                        <a:ea typeface="HGSｺﾞｼｯｸM" panose="020B0600000000000000" pitchFamily="50" charset="-128"/>
                      </a:endParaRPr>
                    </a:p>
                  </a:txBody>
                  <a:tcPr marL="36000" marR="36000" marT="0" marB="0"/>
                </a:tc>
              </a:tr>
              <a:tr h="397778">
                <a:tc>
                  <a:txBody>
                    <a:bodyPr/>
                    <a:lstStyle/>
                    <a:p>
                      <a:pPr algn="ctr"/>
                      <a:r>
                        <a:rPr kumimoji="1" lang="ja-JP" altLang="en-US" sz="1100" dirty="0" smtClean="0">
                          <a:latin typeface="HGSｺﾞｼｯｸM" panose="020B0600000000000000" pitchFamily="50" charset="-128"/>
                          <a:ea typeface="HGSｺﾞｼｯｸM" panose="020B0600000000000000" pitchFamily="50" charset="-128"/>
                        </a:rPr>
                        <a:t>健康保険組合</a:t>
                      </a:r>
                      <a:endParaRPr kumimoji="1" lang="en-US" altLang="ja-JP" sz="1100" dirty="0" smtClean="0">
                        <a:latin typeface="HGSｺﾞｼｯｸM" panose="020B0600000000000000" pitchFamily="50" charset="-128"/>
                        <a:ea typeface="HGSｺﾞｼｯｸM" panose="020B0600000000000000" pitchFamily="50" charset="-128"/>
                      </a:endParaRPr>
                    </a:p>
                    <a:p>
                      <a:pPr algn="ctr"/>
                      <a:r>
                        <a:rPr kumimoji="1" lang="ja-JP" altLang="en-US" sz="1100" dirty="0" smtClean="0">
                          <a:latin typeface="HGSｺﾞｼｯｸM" panose="020B0600000000000000" pitchFamily="50" charset="-128"/>
                          <a:ea typeface="HGSｺﾞｼｯｸM" panose="020B0600000000000000" pitchFamily="50" charset="-128"/>
                        </a:rPr>
                        <a:t>担当者名</a:t>
                      </a:r>
                      <a:endParaRPr kumimoji="1" lang="en-US" altLang="ja-JP" sz="1100" dirty="0" smtClean="0">
                        <a:latin typeface="HGSｺﾞｼｯｸM" panose="020B0600000000000000" pitchFamily="50" charset="-128"/>
                        <a:ea typeface="HGSｺﾞｼｯｸM" panose="020B0600000000000000" pitchFamily="50" charset="-128"/>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kumimoji="1" lang="ja-JP" altLang="en-US" sz="1200" dirty="0">
                        <a:latin typeface="HGSｺﾞｼｯｸM" panose="020B0600000000000000" pitchFamily="50" charset="-128"/>
                        <a:ea typeface="HGSｺﾞｼｯｸM" panose="020B0600000000000000" pitchFamily="50" charset="-128"/>
                      </a:endParaRPr>
                    </a:p>
                  </a:txBody>
                  <a:tcPr marL="36000" marR="36000"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200" dirty="0" smtClean="0">
                          <a:latin typeface="HGSｺﾞｼｯｸM" panose="020B0600000000000000" pitchFamily="50" charset="-128"/>
                          <a:ea typeface="HGSｺﾞｼｯｸM" panose="020B0600000000000000" pitchFamily="50" charset="-128"/>
                        </a:rPr>
                        <a:t>電話</a:t>
                      </a:r>
                      <a:endParaRPr kumimoji="1" lang="en-US" altLang="ja-JP" sz="1200" dirty="0" smtClean="0">
                        <a:latin typeface="HGSｺﾞｼｯｸM" panose="020B0600000000000000" pitchFamily="50" charset="-128"/>
                        <a:ea typeface="HGSｺﾞｼｯｸM" panose="020B0600000000000000" pitchFamily="50" charset="-128"/>
                      </a:endParaRPr>
                    </a:p>
                    <a:p>
                      <a:pPr algn="ctr"/>
                      <a:r>
                        <a:rPr kumimoji="1" lang="ja-JP" altLang="en-US" sz="1200" dirty="0" smtClean="0">
                          <a:latin typeface="HGSｺﾞｼｯｸM" panose="020B0600000000000000" pitchFamily="50" charset="-128"/>
                          <a:ea typeface="HGSｺﾞｼｯｸM" panose="020B0600000000000000" pitchFamily="50" charset="-128"/>
                        </a:rPr>
                        <a:t>番号</a:t>
                      </a:r>
                      <a:endParaRPr kumimoji="1" lang="ja-JP" altLang="en-US" sz="1200" dirty="0">
                        <a:latin typeface="HGSｺﾞｼｯｸM" panose="020B0600000000000000" pitchFamily="50" charset="-128"/>
                        <a:ea typeface="HGSｺﾞｼｯｸM" panose="020B0600000000000000" pitchFamily="50" charset="-128"/>
                      </a:endParaRPr>
                    </a:p>
                  </a:txBody>
                  <a:tcPr marL="36000" marR="36000"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latin typeface="HGSｺﾞｼｯｸM" panose="020B0600000000000000" pitchFamily="50" charset="-128"/>
                        <a:ea typeface="HGSｺﾞｼｯｸM" panose="020B0600000000000000" pitchFamily="50" charset="-128"/>
                      </a:endParaRPr>
                    </a:p>
                  </a:txBody>
                  <a:tcPr marL="36000" marR="36000" marT="0" marB="0" anchorCtr="1">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62" name="正方形/長方形 61"/>
          <p:cNvSpPr/>
          <p:nvPr/>
        </p:nvSpPr>
        <p:spPr>
          <a:xfrm>
            <a:off x="4149080" y="9633520"/>
            <a:ext cx="2520280"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800" dirty="0" smtClean="0">
                <a:solidFill>
                  <a:schemeClr val="tx1"/>
                </a:solidFill>
                <a:latin typeface="HGSｺﾞｼｯｸM" panose="020B0600000000000000" pitchFamily="50" charset="-128"/>
                <a:ea typeface="HGSｺﾞｼｯｸM" panose="020B0600000000000000" pitchFamily="50" charset="-128"/>
              </a:rPr>
              <a:t>健康企業宣言</a:t>
            </a:r>
            <a:r>
              <a:rPr kumimoji="1" lang="en-US" altLang="ja-JP" sz="800" baseline="40000" dirty="0" smtClean="0">
                <a:solidFill>
                  <a:schemeClr val="tx1"/>
                </a:solidFill>
                <a:latin typeface="HGSｺﾞｼｯｸM" panose="020B0600000000000000" pitchFamily="50" charset="-128"/>
                <a:ea typeface="HGSｺﾞｼｯｸM" panose="020B0600000000000000" pitchFamily="50" charset="-128"/>
              </a:rPr>
              <a:t>®</a:t>
            </a:r>
            <a:r>
              <a:rPr kumimoji="1" lang="ja-JP" altLang="en-US" sz="800" dirty="0" smtClean="0">
                <a:solidFill>
                  <a:schemeClr val="tx1"/>
                </a:solidFill>
                <a:latin typeface="HGSｺﾞｼｯｸM" panose="020B0600000000000000" pitchFamily="50" charset="-128"/>
                <a:ea typeface="HGSｺﾞｼｯｸM" panose="020B0600000000000000" pitchFamily="50" charset="-128"/>
              </a:rPr>
              <a:t>は全国健康保険協会の</a:t>
            </a:r>
            <a:r>
              <a:rPr lang="ja-JP" altLang="en-US" sz="800" dirty="0" smtClean="0">
                <a:solidFill>
                  <a:schemeClr val="tx1"/>
                </a:solidFill>
                <a:latin typeface="HGSｺﾞｼｯｸM" panose="020B0600000000000000" pitchFamily="50" charset="-128"/>
                <a:ea typeface="HGSｺﾞｼｯｸM" panose="020B0600000000000000" pitchFamily="50" charset="-128"/>
              </a:rPr>
              <a:t>登録商標</a:t>
            </a:r>
            <a:r>
              <a:rPr lang="ja-JP" altLang="en-US" sz="800" dirty="0">
                <a:solidFill>
                  <a:schemeClr val="tx1"/>
                </a:solidFill>
                <a:latin typeface="HGSｺﾞｼｯｸM" panose="020B0600000000000000" pitchFamily="50" charset="-128"/>
                <a:ea typeface="HGSｺﾞｼｯｸM" panose="020B0600000000000000" pitchFamily="50" charset="-128"/>
              </a:rPr>
              <a:t>です。</a:t>
            </a:r>
            <a:endParaRPr kumimoji="1" lang="ja-JP" altLang="en-US" sz="800" dirty="0">
              <a:solidFill>
                <a:schemeClr val="tx1"/>
              </a:solidFill>
              <a:latin typeface="HGSｺﾞｼｯｸM" panose="020B0600000000000000" pitchFamily="50" charset="-128"/>
              <a:ea typeface="HGSｺﾞｼｯｸM" panose="020B0600000000000000" pitchFamily="50" charset="-128"/>
            </a:endParaRPr>
          </a:p>
        </p:txBody>
      </p:sp>
      <p:graphicFrame>
        <p:nvGraphicFramePr>
          <p:cNvPr id="67" name="表 66"/>
          <p:cNvGraphicFramePr>
            <a:graphicFrameLocks noGrp="1"/>
          </p:cNvGraphicFramePr>
          <p:nvPr>
            <p:extLst>
              <p:ext uri="{D42A27DB-BD31-4B8C-83A1-F6EECF244321}">
                <p14:modId xmlns:p14="http://schemas.microsoft.com/office/powerpoint/2010/main" val="315718172"/>
              </p:ext>
            </p:extLst>
          </p:nvPr>
        </p:nvGraphicFramePr>
        <p:xfrm>
          <a:off x="626525" y="9028183"/>
          <a:ext cx="5656516" cy="586113"/>
        </p:xfrm>
        <a:graphic>
          <a:graphicData uri="http://schemas.openxmlformats.org/drawingml/2006/table">
            <a:tbl>
              <a:tblPr firstRow="1" bandRow="1">
                <a:tableStyleId>{5C22544A-7EE6-4342-B048-85BDC9FD1C3A}</a:tableStyleId>
              </a:tblPr>
              <a:tblGrid>
                <a:gridCol w="2985412"/>
                <a:gridCol w="2671104"/>
              </a:tblGrid>
              <a:tr h="151320">
                <a:tc>
                  <a:txBody>
                    <a:bodyPr/>
                    <a:lstStyle/>
                    <a:p>
                      <a:r>
                        <a:rPr kumimoji="1" lang="ja-JP" altLang="en-US" sz="1200" b="0" i="0" u="none" strike="noStrike" kern="1200" cap="none" spc="0" normalizeH="0" baseline="0" noProof="0" dirty="0" smtClean="0">
                          <a:ln>
                            <a:noFill/>
                          </a:ln>
                          <a:solidFill>
                            <a:srgbClr val="FF0000"/>
                          </a:solidFill>
                          <a:effectLst/>
                          <a:uLnTx/>
                          <a:uFillTx/>
                          <a:latin typeface="HGSｺﾞｼｯｸM" panose="020B0600000000000000" pitchFamily="50" charset="-128"/>
                          <a:ea typeface="HGSｺﾞｼｯｸM" panose="020B0600000000000000" pitchFamily="50" charset="-128"/>
                          <a:cs typeface="+mn-cs"/>
                        </a:rPr>
                        <a:t>ホームページでの紹介を</a:t>
                      </a:r>
                      <a:r>
                        <a:rPr kumimoji="1" lang="ja-JP" altLang="en-US" sz="1200" b="1" i="0" u="none" strike="noStrike" kern="1200" cap="none" spc="0" normalizeH="0" baseline="0" noProof="0" dirty="0" smtClean="0">
                          <a:ln>
                            <a:noFill/>
                          </a:ln>
                          <a:solidFill>
                            <a:srgbClr val="FF0000"/>
                          </a:solidFill>
                          <a:effectLst/>
                          <a:uLnTx/>
                          <a:uFillTx/>
                          <a:latin typeface="HGSｺﾞｼｯｸM" panose="020B0600000000000000" pitchFamily="50" charset="-128"/>
                          <a:ea typeface="HGSｺﾞｼｯｸM" panose="020B0600000000000000" pitchFamily="50" charset="-128"/>
                          <a:cs typeface="+mn-cs"/>
                        </a:rPr>
                        <a:t>希望しない</a:t>
                      </a:r>
                      <a:endParaRPr kumimoji="1" lang="ja-JP" altLang="en-US" dirty="0"/>
                    </a:p>
                  </a:txBody>
                  <a:tcPr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smtClean="0">
                          <a:ln>
                            <a:noFill/>
                          </a:ln>
                          <a:solidFill>
                            <a:srgbClr val="FF0000"/>
                          </a:solidFill>
                          <a:effectLst/>
                          <a:uLnTx/>
                          <a:uFillTx/>
                          <a:latin typeface="HGSｺﾞｼｯｸM" panose="020B0600000000000000" pitchFamily="50" charset="-128"/>
                          <a:ea typeface="HGSｺﾞｼｯｸM" panose="020B0600000000000000" pitchFamily="50" charset="-128"/>
                          <a:cs typeface="+mn-cs"/>
                        </a:rPr>
                        <a:t>☐</a:t>
                      </a:r>
                      <a:endParaRPr kumimoji="1" lang="en-US" altLang="ja-JP" sz="1600" b="1" i="0" u="none" strike="noStrike" kern="1200" cap="none" spc="0" normalizeH="0" baseline="0" noProof="0" dirty="0" smtClean="0">
                        <a:ln>
                          <a:noFill/>
                        </a:ln>
                        <a:solidFill>
                          <a:srgbClr val="FF0000"/>
                        </a:solidFill>
                        <a:effectLst/>
                        <a:uLnTx/>
                        <a:uFillTx/>
                        <a:latin typeface="HGSｺﾞｼｯｸM" panose="020B0600000000000000" pitchFamily="50" charset="-128"/>
                        <a:ea typeface="HGSｺﾞｼｯｸM" panose="020B0600000000000000" pitchFamily="50" charset="-128"/>
                        <a:cs typeface="+mn-cs"/>
                      </a:endParaRPr>
                    </a:p>
                  </a:txBody>
                  <a:tcPr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117245">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800" b="0" i="0" u="none" strike="noStrike" kern="1200" cap="none" spc="0" normalizeH="0" baseline="0" noProof="0" dirty="0" smtClean="0">
                          <a:ln>
                            <a:noFill/>
                          </a:ln>
                          <a:solidFill>
                            <a:prstClr val="black"/>
                          </a:solidFill>
                          <a:effectLst/>
                          <a:uLnTx/>
                          <a:uFillTx/>
                          <a:latin typeface="HGSｺﾞｼｯｸM" panose="020B0600000000000000" pitchFamily="50" charset="-128"/>
                          <a:ea typeface="HGSｺﾞｼｯｸM" panose="020B0600000000000000" pitchFamily="50" charset="-128"/>
                          <a:cs typeface="+mn-cs"/>
                        </a:rPr>
                        <a:t>※</a:t>
                      </a:r>
                      <a:r>
                        <a:rPr kumimoji="1" lang="ja-JP" altLang="en-US" sz="800" b="0" i="0" u="none" strike="noStrike" kern="1200" cap="none" spc="0" normalizeH="0" baseline="0" noProof="0" dirty="0" smtClean="0">
                          <a:ln>
                            <a:noFill/>
                          </a:ln>
                          <a:solidFill>
                            <a:prstClr val="black"/>
                          </a:solidFill>
                          <a:effectLst/>
                          <a:uLnTx/>
                          <a:uFillTx/>
                          <a:latin typeface="HGSｺﾞｼｯｸM" panose="020B0600000000000000" pitchFamily="50" charset="-128"/>
                          <a:ea typeface="HGSｺﾞｼｯｸM" panose="020B0600000000000000" pitchFamily="50" charset="-128"/>
                          <a:cs typeface="+mn-cs"/>
                        </a:rPr>
                        <a:t>ホームページで、健康企業宣言をされた事業所を紹介します</a:t>
                      </a:r>
                      <a:r>
                        <a:rPr kumimoji="1" lang="ja-JP" altLang="en-US" sz="800" b="0" i="0" u="none" strike="noStrike" kern="1200" cap="none" spc="0" normalizeH="0" baseline="0" noProof="0" dirty="0" smtClean="0">
                          <a:ln>
                            <a:noFill/>
                          </a:ln>
                          <a:solidFill>
                            <a:prstClr val="black"/>
                          </a:solidFill>
                          <a:effectLst/>
                          <a:uLnTx/>
                          <a:uFillTx/>
                          <a:latin typeface="HGSｺﾞｼｯｸE" panose="020B0900000000000000" pitchFamily="50" charset="-128"/>
                          <a:ea typeface="HGSｺﾞｼｯｸE" panose="020B0900000000000000" pitchFamily="50" charset="-128"/>
                          <a:cs typeface="+mn-cs"/>
                        </a:rPr>
                        <a:t>。</a:t>
                      </a:r>
                      <a:r>
                        <a:rPr kumimoji="1" lang="ja-JP" altLang="en-US" sz="800" b="0" i="0" u="sng" strike="noStrike" kern="1200" cap="none" spc="0" normalizeH="0" baseline="0" noProof="0" dirty="0" smtClean="0">
                          <a:ln>
                            <a:noFill/>
                          </a:ln>
                          <a:solidFill>
                            <a:prstClr val="black"/>
                          </a:solidFill>
                          <a:effectLst/>
                          <a:uLnTx/>
                          <a:uFillTx/>
                          <a:latin typeface="HGPｺﾞｼｯｸM" panose="020B0600000000000000" pitchFamily="50" charset="-128"/>
                          <a:ea typeface="HGPｺﾞｼｯｸM" panose="020B0600000000000000" pitchFamily="50" charset="-128"/>
                          <a:cs typeface="+mn-cs"/>
                        </a:rPr>
                        <a:t>掲載を希望しない場合に限り</a:t>
                      </a:r>
                      <a:r>
                        <a:rPr kumimoji="1" lang="ja-JP" altLang="en-US" sz="800" b="0" i="0" u="none" strike="noStrike" kern="1200" cap="none" spc="0" normalizeH="0" baseline="0" noProof="0" dirty="0" smtClean="0">
                          <a:ln>
                            <a:noFill/>
                          </a:ln>
                          <a:solidFill>
                            <a:prstClr val="black"/>
                          </a:solidFill>
                          <a:effectLst/>
                          <a:uLnTx/>
                          <a:uFillTx/>
                          <a:latin typeface="HGPｺﾞｼｯｸM" panose="020B0600000000000000" pitchFamily="50" charset="-128"/>
                          <a:ea typeface="HGPｺﾞｼｯｸM" panose="020B0600000000000000" pitchFamily="50" charset="-128"/>
                          <a:cs typeface="+mn-cs"/>
                        </a:rPr>
                        <a:t>チェックをお願いします。</a:t>
                      </a:r>
                      <a:endParaRPr kumimoji="1" lang="en-US" altLang="ja-JP" sz="800" b="0" i="0" u="none" strike="noStrike" kern="1200" cap="none" spc="0" normalizeH="0" baseline="0" noProof="0" dirty="0" smtClean="0">
                        <a:ln>
                          <a:noFill/>
                        </a:ln>
                        <a:solidFill>
                          <a:prstClr val="black"/>
                        </a:solidFill>
                        <a:effectLst/>
                        <a:uLnTx/>
                        <a:uFillTx/>
                        <a:latin typeface="HGPｺﾞｼｯｸM" panose="020B0600000000000000" pitchFamily="50" charset="-128"/>
                        <a:ea typeface="HGPｺﾞｼｯｸM" panose="020B0600000000000000" pitchFamily="50" charset="-128"/>
                        <a:cs typeface="+mn-cs"/>
                      </a:endParaRPr>
                    </a:p>
                  </a:txBody>
                  <a:tcPr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dirty="0"/>
                    </a:p>
                  </a:txBody>
                  <a:tcPr/>
                </a:tc>
              </a:tr>
              <a:tr h="220353">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smtClean="0">
                          <a:ln>
                            <a:noFill/>
                          </a:ln>
                          <a:solidFill>
                            <a:prstClr val="black"/>
                          </a:solidFill>
                          <a:effectLst/>
                          <a:uLnTx/>
                          <a:uFillTx/>
                          <a:latin typeface="HGPｺﾞｼｯｸM" panose="020B0600000000000000" pitchFamily="50" charset="-128"/>
                          <a:ea typeface="HGPｺﾞｼｯｸM" panose="020B0600000000000000" pitchFamily="50" charset="-128"/>
                          <a:cs typeface="+mn-cs"/>
                        </a:rPr>
                        <a:t>応募及び審査の情報は健康企業宣言東京推進協議会・健康保険組合連合会東京連合会へ提供を行いますのでご了承ください。</a:t>
                      </a:r>
                      <a:endParaRPr kumimoji="1" lang="en-US" altLang="ja-JP" sz="800" b="0" i="0" u="none" strike="noStrike" kern="1200" cap="none" spc="0" normalizeH="0" baseline="0" noProof="0" dirty="0" smtClean="0">
                        <a:ln>
                          <a:noFill/>
                        </a:ln>
                        <a:solidFill>
                          <a:prstClr val="black"/>
                        </a:solidFill>
                        <a:effectLst/>
                        <a:uLnTx/>
                        <a:uFillTx/>
                        <a:latin typeface="HGPｺﾞｼｯｸM" panose="020B0600000000000000" pitchFamily="50" charset="-128"/>
                        <a:ea typeface="HGPｺﾞｼｯｸM" panose="020B0600000000000000" pitchFamily="50" charset="-128"/>
                        <a:cs typeface="+mn-cs"/>
                      </a:endParaRPr>
                    </a:p>
                  </a:txBody>
                  <a:tcPr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dirty="0"/>
                    </a:p>
                  </a:txBody>
                  <a:tcPr/>
                </a:tc>
              </a:tr>
            </a:tbl>
          </a:graphicData>
        </a:graphic>
      </p:graphicFrame>
    </p:spTree>
    <p:extLst>
      <p:ext uri="{BB962C8B-B14F-4D97-AF65-F5344CB8AC3E}">
        <p14:creationId xmlns:p14="http://schemas.microsoft.com/office/powerpoint/2010/main" val="417960251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 name="正方形/長方形 59"/>
          <p:cNvSpPr/>
          <p:nvPr/>
        </p:nvSpPr>
        <p:spPr>
          <a:xfrm>
            <a:off x="262697" y="1424608"/>
            <a:ext cx="6357598" cy="792089"/>
          </a:xfrm>
          <a:prstGeom prst="rect">
            <a:avLst/>
          </a:prstGeom>
          <a:ln w="12700">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300" b="1" dirty="0" smtClean="0"/>
              <a:t>事業主が「健康企業宣言」をすることで、従業員と</a:t>
            </a:r>
            <a:r>
              <a:rPr lang="ja-JP" altLang="en-US" sz="1300" b="1" dirty="0" smtClean="0"/>
              <a:t>一体となって健康づくりに取り組める</a:t>
            </a:r>
            <a:endParaRPr lang="en-US" altLang="ja-JP" sz="1300" b="1" dirty="0" smtClean="0"/>
          </a:p>
          <a:p>
            <a:pPr algn="ctr"/>
            <a:endParaRPr lang="en-US" altLang="ja-JP" sz="800" dirty="0" smtClean="0"/>
          </a:p>
          <a:p>
            <a:pPr algn="ctr"/>
            <a:r>
              <a:rPr lang="ja-JP" altLang="en-US" sz="2000" u="sng" dirty="0" smtClean="0"/>
              <a:t>従業員の健康への投資は企業の利益の向上につながる</a:t>
            </a:r>
            <a:endParaRPr lang="en-US" altLang="ja-JP" sz="2000" u="sng" dirty="0" smtClean="0"/>
          </a:p>
        </p:txBody>
      </p:sp>
      <p:grpSp>
        <p:nvGrpSpPr>
          <p:cNvPr id="5" name="グループ化 4"/>
          <p:cNvGrpSpPr/>
          <p:nvPr/>
        </p:nvGrpSpPr>
        <p:grpSpPr>
          <a:xfrm>
            <a:off x="283401" y="2383210"/>
            <a:ext cx="6287310" cy="6746254"/>
            <a:chOff x="238034" y="2072680"/>
            <a:chExt cx="6287310" cy="6840760"/>
          </a:xfrm>
        </p:grpSpPr>
        <p:sp>
          <p:nvSpPr>
            <p:cNvPr id="4" name="角丸四角形 3"/>
            <p:cNvSpPr/>
            <p:nvPr/>
          </p:nvSpPr>
          <p:spPr>
            <a:xfrm>
              <a:off x="238034" y="2072680"/>
              <a:ext cx="6287310" cy="6840760"/>
            </a:xfrm>
            <a:prstGeom prst="roundRect">
              <a:avLst>
                <a:gd name="adj" fmla="val 3439"/>
              </a:avLst>
            </a:prstGeom>
            <a:solidFill>
              <a:schemeClr val="bg1"/>
            </a:solidFill>
            <a:ln w="31750" cmpd="dbl">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コンテンツ プレースホルダー 2"/>
            <p:cNvSpPr txBox="1">
              <a:spLocks/>
            </p:cNvSpPr>
            <p:nvPr/>
          </p:nvSpPr>
          <p:spPr>
            <a:xfrm>
              <a:off x="410930" y="3008784"/>
              <a:ext cx="6036139" cy="5831639"/>
            </a:xfrm>
            <a:prstGeom prst="rect">
              <a:avLst/>
            </a:prstGeom>
            <a:noFill/>
            <a:ln w="6350">
              <a:noFill/>
            </a:ln>
          </p:spPr>
          <p:txBody>
            <a:bodyPr vert="horz" lIns="0" tIns="0" rIns="0" bIns="0" rtlCol="0" anchor="t" anchorCtr="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r>
                <a:rPr lang="ja-JP" altLang="en-US"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従業員が健康でないと、企業も実力を発揮できません、従業員の健康管理は、企業のリスク管理でもあります。</a:t>
              </a:r>
              <a:endParaRPr lang="en-US" altLang="ja-JP"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l"/>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企業で健康づくりをすることで、リスク低減が期待できます。</a:t>
              </a:r>
              <a:r>
                <a:rPr lang="en-US" altLang="ja-JP"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r>
              <a:br>
                <a:rPr lang="en-US" altLang="ja-JP"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b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l"/>
              <a:r>
                <a:rPr lang="en-US" altLang="ja-JP"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健康企業宣言</a:t>
              </a:r>
              <a:r>
                <a:rPr lang="en-US" altLang="ja-JP"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エントリー事業所には「宣言の証」を送付します。</a:t>
              </a:r>
              <a:endParaRPr lang="en-US" altLang="ja-JP"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l"/>
              <a:r>
                <a:rPr lang="ja-JP" altLang="en-US" sz="1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また、ホームページで取組みを公表、さらに、認定証を贈呈した事業所は健康づくりに取組み認定を受けた企業としてホームページで紹介します。</a:t>
              </a:r>
              <a:endParaRPr lang="en-US" altLang="ja-JP"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l"/>
              <a:r>
                <a:rPr lang="ja-JP" altLang="en-US" sz="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l"/>
              <a:r>
                <a:rPr lang="ja-JP" altLang="en-US"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ステップ１</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では、健康経営を行うために職場の健康づくりに取組む環境を整えます。健康企業宣言取組み内容をクリアすると、健康保険組合より健康優良企業として「銀の認定証」を贈呈します。</a:t>
              </a:r>
              <a:endParaRPr lang="en-US" altLang="ja-JP"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l"/>
              <a:r>
                <a:rPr lang="ja-JP" altLang="en-US" sz="5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5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5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l"/>
              <a:r>
                <a:rPr lang="ja-JP" altLang="en-US"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ステップ２</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では、職場の健康経営・健康づくりをさらに進め、安全衛生にも取組みます。健康</a:t>
              </a:r>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企業</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宣言取組み内容</a:t>
              </a:r>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を</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クリアすると、健康企業宣言東京推進協議会より健康優良企業として「金の認定証」を</a:t>
              </a:r>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贈呈します</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l"/>
              <a:r>
                <a:rPr lang="ja-JP" altLang="en-US" sz="5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5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l"/>
              <a:endParaRPr lang="en-US" altLang="ja-JP"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l"/>
              <a:endPar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l"/>
              <a:endPar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l"/>
              <a:endPar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9" name="正方形/長方形 8"/>
            <p:cNvSpPr/>
            <p:nvPr/>
          </p:nvSpPr>
          <p:spPr>
            <a:xfrm>
              <a:off x="320038" y="2216696"/>
              <a:ext cx="6119416" cy="504056"/>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ctr" anchorCtr="1"/>
            <a:lstStyle/>
            <a:p>
              <a:pPr algn="ctr"/>
              <a:r>
                <a:rPr kumimoji="1" lang="ja-JP" altLang="en-US" b="1" dirty="0" smtClean="0">
                  <a:latin typeface="メイリオ" panose="020B0604030504040204" pitchFamily="50" charset="-128"/>
                  <a:ea typeface="メイリオ" panose="020B0604030504040204" pitchFamily="50" charset="-128"/>
                  <a:cs typeface="メイリオ" panose="020B0604030504040204" pitchFamily="50" charset="-128"/>
                </a:rPr>
                <a:t>健康企業宣言に取組むメリット　</a:t>
              </a:r>
              <a:r>
                <a:rPr kumimoji="1"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　</a:t>
              </a:r>
              <a:endParaRPr kumimoji="1" lang="ja-JP" altLang="en-US" dirty="0">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3" name="直線コネクタ 2"/>
            <p:cNvCxnSpPr/>
            <p:nvPr/>
          </p:nvCxnSpPr>
          <p:spPr>
            <a:xfrm>
              <a:off x="410930" y="2792760"/>
              <a:ext cx="597039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2" name="グループ化 11"/>
          <p:cNvGrpSpPr/>
          <p:nvPr/>
        </p:nvGrpSpPr>
        <p:grpSpPr>
          <a:xfrm>
            <a:off x="403326" y="344488"/>
            <a:ext cx="6047459" cy="946723"/>
            <a:chOff x="464141" y="1428947"/>
            <a:chExt cx="6047459" cy="946723"/>
          </a:xfrm>
        </p:grpSpPr>
        <p:sp>
          <p:nvSpPr>
            <p:cNvPr id="14" name="角丸四角形 13"/>
            <p:cNvSpPr/>
            <p:nvPr/>
          </p:nvSpPr>
          <p:spPr>
            <a:xfrm>
              <a:off x="464141" y="1428947"/>
              <a:ext cx="6047459" cy="946723"/>
            </a:xfrm>
            <a:prstGeom prst="roundRect">
              <a:avLst/>
            </a:prstGeom>
            <a:solidFill>
              <a:srgbClr val="FFFFCC"/>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chorCtr="0"/>
            <a:lstStyle/>
            <a:p>
              <a:pPr algn="ctr"/>
              <a:r>
                <a:rPr lang="ja-JP" altLang="en-US" sz="3600" dirty="0" smtClean="0">
                  <a:solidFill>
                    <a:sysClr val="windowText" lastClr="000000"/>
                  </a:solidFill>
                  <a:latin typeface="HGPｺﾞｼｯｸE" panose="020B0900000000000000" pitchFamily="50" charset="-128"/>
                  <a:ea typeface="HGPｺﾞｼｯｸE" panose="020B0900000000000000" pitchFamily="50" charset="-128"/>
                </a:rPr>
                <a:t>健康企業宣言</a:t>
              </a:r>
              <a:r>
                <a:rPr lang="en-US" altLang="ja-JP" sz="2800" baseline="40000" dirty="0">
                  <a:solidFill>
                    <a:sysClr val="windowText" lastClr="000000"/>
                  </a:solidFill>
                  <a:latin typeface="HGPｺﾞｼｯｸE" panose="020B0900000000000000" pitchFamily="50" charset="-128"/>
                  <a:ea typeface="HGPｺﾞｼｯｸE" panose="020B0900000000000000" pitchFamily="50" charset="-128"/>
                </a:rPr>
                <a:t>®</a:t>
              </a:r>
              <a:r>
                <a:rPr lang="ja-JP" altLang="en-US" sz="2800" dirty="0" smtClean="0">
                  <a:solidFill>
                    <a:sysClr val="windowText" lastClr="000000"/>
                  </a:solidFill>
                  <a:latin typeface="HGPｺﾞｼｯｸE" panose="020B0900000000000000" pitchFamily="50" charset="-128"/>
                  <a:ea typeface="HGPｺﾞｼｯｸE" panose="020B0900000000000000" pitchFamily="50" charset="-128"/>
                </a:rPr>
                <a:t>Ｓｔｅｐ１</a:t>
              </a:r>
              <a:endParaRPr lang="en-US" altLang="ja-JP" sz="2800" dirty="0">
                <a:solidFill>
                  <a:sysClr val="windowText" lastClr="000000"/>
                </a:solidFill>
                <a:latin typeface="HGPｺﾞｼｯｸE" panose="020B0900000000000000" pitchFamily="50" charset="-128"/>
                <a:ea typeface="HGPｺﾞｼｯｸE" panose="020B0900000000000000" pitchFamily="50" charset="-128"/>
              </a:endParaRPr>
            </a:p>
          </p:txBody>
        </p:sp>
        <p:sp>
          <p:nvSpPr>
            <p:cNvPr id="15" name="正方形/長方形 14"/>
            <p:cNvSpPr/>
            <p:nvPr/>
          </p:nvSpPr>
          <p:spPr>
            <a:xfrm>
              <a:off x="1545599" y="1428947"/>
              <a:ext cx="3888432" cy="430887"/>
            </a:xfrm>
            <a:prstGeom prst="rect">
              <a:avLst/>
            </a:prstGeom>
          </p:spPr>
          <p:txBody>
            <a:bodyPr wrap="square">
              <a:spAutoFit/>
            </a:bodyPr>
            <a:lstStyle/>
            <a:p>
              <a:pPr algn="ctr"/>
              <a:r>
                <a:rPr lang="ja-JP" altLang="en-US" sz="1100" dirty="0" smtClean="0">
                  <a:solidFill>
                    <a:srgbClr val="FF0000"/>
                  </a:solidFill>
                  <a:latin typeface="HGP創英角ｺﾞｼｯｸUB" panose="020B0900000000000000" pitchFamily="50" charset="-128"/>
                  <a:ea typeface="HGP創英角ｺﾞｼｯｸUB" panose="020B0900000000000000" pitchFamily="50" charset="-128"/>
                </a:rPr>
                <a:t>従業員の</a:t>
              </a:r>
              <a:r>
                <a:rPr lang="ja-JP" altLang="en-US" sz="1100" dirty="0">
                  <a:solidFill>
                    <a:srgbClr val="FF0000"/>
                  </a:solidFill>
                  <a:latin typeface="HGP創英角ｺﾞｼｯｸUB" panose="020B0900000000000000" pitchFamily="50" charset="-128"/>
                  <a:ea typeface="HGP創英角ｺﾞｼｯｸUB" panose="020B0900000000000000" pitchFamily="50" charset="-128"/>
                </a:rPr>
                <a:t>健康は企業の誇り</a:t>
              </a:r>
              <a:endParaRPr lang="en-US" altLang="ja-JP" sz="1100" dirty="0">
                <a:solidFill>
                  <a:srgbClr val="FF0000"/>
                </a:solidFill>
                <a:latin typeface="HGP創英角ｺﾞｼｯｸUB" panose="020B0900000000000000" pitchFamily="50" charset="-128"/>
                <a:ea typeface="HGP創英角ｺﾞｼｯｸUB" panose="020B0900000000000000" pitchFamily="50" charset="-128"/>
              </a:endParaRPr>
            </a:p>
            <a:p>
              <a:pPr algn="ctr"/>
              <a:r>
                <a:rPr lang="ja-JP" altLang="en-US" sz="1100" dirty="0">
                  <a:solidFill>
                    <a:srgbClr val="FF0000"/>
                  </a:solidFill>
                  <a:latin typeface="HGP創英角ｺﾞｼｯｸUB" panose="020B0900000000000000" pitchFamily="50" charset="-128"/>
                  <a:ea typeface="HGP創英角ｺﾞｼｯｸUB" panose="020B0900000000000000" pitchFamily="50" charset="-128"/>
                </a:rPr>
                <a:t>活気ある職場</a:t>
              </a:r>
              <a:r>
                <a:rPr lang="ja-JP" altLang="en-US" sz="1100" dirty="0" smtClean="0">
                  <a:solidFill>
                    <a:srgbClr val="FF0000"/>
                  </a:solidFill>
                  <a:latin typeface="HGP創英角ｺﾞｼｯｸUB" panose="020B0900000000000000" pitchFamily="50" charset="-128"/>
                  <a:ea typeface="HGP創英角ｺﾞｼｯｸUB" panose="020B0900000000000000" pitchFamily="50" charset="-128"/>
                </a:rPr>
                <a:t>は従業員の</a:t>
              </a:r>
              <a:r>
                <a:rPr lang="ja-JP" altLang="en-US" sz="1100" dirty="0">
                  <a:solidFill>
                    <a:srgbClr val="FF0000"/>
                  </a:solidFill>
                  <a:latin typeface="HGP創英角ｺﾞｼｯｸUB" panose="020B0900000000000000" pitchFamily="50" charset="-128"/>
                  <a:ea typeface="HGP創英角ｺﾞｼｯｸUB" panose="020B0900000000000000" pitchFamily="50" charset="-128"/>
                </a:rPr>
                <a:t>健康づくりから</a:t>
              </a:r>
              <a:endParaRPr lang="en-US" altLang="ja-JP" sz="1100" dirty="0">
                <a:solidFill>
                  <a:srgbClr val="FF0000"/>
                </a:solidFill>
                <a:latin typeface="HGP創英角ｺﾞｼｯｸUB" panose="020B0900000000000000" pitchFamily="50" charset="-128"/>
                <a:ea typeface="HGP創英角ｺﾞｼｯｸUB" panose="020B0900000000000000" pitchFamily="50" charset="-128"/>
              </a:endParaRPr>
            </a:p>
          </p:txBody>
        </p:sp>
      </p:grpSp>
      <p:sp>
        <p:nvSpPr>
          <p:cNvPr id="13" name="正方形/長方形 12"/>
          <p:cNvSpPr/>
          <p:nvPr/>
        </p:nvSpPr>
        <p:spPr>
          <a:xfrm>
            <a:off x="2342827" y="9343538"/>
            <a:ext cx="2072585" cy="305350"/>
          </a:xfrm>
          <a:prstGeom prst="rect">
            <a:avLst/>
          </a:prstGeom>
          <a:solidFill>
            <a:schemeClr val="bg1"/>
          </a:solidFill>
          <a:ln w="9525">
            <a:noFill/>
          </a:ln>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東洋</a:t>
            </a:r>
            <a:r>
              <a:rPr lang="ja-JP" altLang="en-US" sz="1400" b="1" dirty="0">
                <a:latin typeface="メイリオ" panose="020B0604030504040204" pitchFamily="50" charset="-128"/>
                <a:ea typeface="メイリオ" panose="020B0604030504040204" pitchFamily="50" charset="-128"/>
                <a:cs typeface="メイリオ" panose="020B0604030504040204" pitchFamily="50" charset="-128"/>
              </a:rPr>
              <a:t>水産</a:t>
            </a:r>
            <a:r>
              <a:rPr kumimoji="1"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健康</a:t>
            </a:r>
            <a:r>
              <a:rPr kumimoji="1"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保険組合</a:t>
            </a:r>
            <a:endParaRPr kumimoji="1" lang="en-US" altLang="ja-JP" sz="1400" b="1"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6" name="角丸四角形 15"/>
          <p:cNvSpPr/>
          <p:nvPr/>
        </p:nvSpPr>
        <p:spPr>
          <a:xfrm>
            <a:off x="365405" y="6825208"/>
            <a:ext cx="6127031" cy="2240685"/>
          </a:xfrm>
          <a:prstGeom prst="roundRect">
            <a:avLst>
              <a:gd name="adj" fmla="val 12577"/>
            </a:avLst>
          </a:prstGeom>
          <a:ln>
            <a:prstDash val="sysDash"/>
          </a:ln>
        </p:spPr>
        <p:style>
          <a:lnRef idx="2">
            <a:schemeClr val="dk1"/>
          </a:lnRef>
          <a:fillRef idx="1">
            <a:schemeClr val="lt1"/>
          </a:fillRef>
          <a:effectRef idx="0">
            <a:schemeClr val="dk1"/>
          </a:effectRef>
          <a:fontRef idx="minor">
            <a:schemeClr val="dk1"/>
          </a:fontRef>
        </p:style>
        <p:txBody>
          <a:bodyPr rtlCol="0" anchor="ctr"/>
          <a:lstStyle>
            <a:defPPr>
              <a:defRPr lang="ja-JP"/>
            </a:defPPr>
            <a:lvl1pPr marL="0" algn="l" defTabSz="914400" rtl="0" eaLnBrk="1" latinLnBrk="0" hangingPunct="1">
              <a:defRPr kumimoji="1" sz="1800" kern="1200">
                <a:solidFill>
                  <a:schemeClr val="dk1"/>
                </a:solidFill>
                <a:latin typeface="+mn-lt"/>
                <a:ea typeface="+mn-ea"/>
                <a:cs typeface="+mn-cs"/>
              </a:defRPr>
            </a:lvl1pPr>
            <a:lvl2pPr marL="457200" algn="l" defTabSz="914400" rtl="0" eaLnBrk="1" latinLnBrk="0" hangingPunct="1">
              <a:defRPr kumimoji="1" sz="1800" kern="1200">
                <a:solidFill>
                  <a:schemeClr val="dk1"/>
                </a:solidFill>
                <a:latin typeface="+mn-lt"/>
                <a:ea typeface="+mn-ea"/>
                <a:cs typeface="+mn-cs"/>
              </a:defRPr>
            </a:lvl2pPr>
            <a:lvl3pPr marL="914400" algn="l" defTabSz="914400" rtl="0" eaLnBrk="1" latinLnBrk="0" hangingPunct="1">
              <a:defRPr kumimoji="1" sz="1800" kern="1200">
                <a:solidFill>
                  <a:schemeClr val="dk1"/>
                </a:solidFill>
                <a:latin typeface="+mn-lt"/>
                <a:ea typeface="+mn-ea"/>
                <a:cs typeface="+mn-cs"/>
              </a:defRPr>
            </a:lvl3pPr>
            <a:lvl4pPr marL="1371600" algn="l" defTabSz="914400" rtl="0" eaLnBrk="1" latinLnBrk="0" hangingPunct="1">
              <a:defRPr kumimoji="1" sz="1800" kern="1200">
                <a:solidFill>
                  <a:schemeClr val="dk1"/>
                </a:solidFill>
                <a:latin typeface="+mn-lt"/>
                <a:ea typeface="+mn-ea"/>
                <a:cs typeface="+mn-cs"/>
              </a:defRPr>
            </a:lvl4pPr>
            <a:lvl5pPr marL="1828800" algn="l" defTabSz="914400" rtl="0" eaLnBrk="1" latinLnBrk="0" hangingPunct="1">
              <a:defRPr kumimoji="1" sz="1800" kern="1200">
                <a:solidFill>
                  <a:schemeClr val="dk1"/>
                </a:solidFill>
                <a:latin typeface="+mn-lt"/>
                <a:ea typeface="+mn-ea"/>
                <a:cs typeface="+mn-cs"/>
              </a:defRPr>
            </a:lvl5pPr>
            <a:lvl6pPr marL="2286000" algn="l" defTabSz="914400" rtl="0" eaLnBrk="1" latinLnBrk="0" hangingPunct="1">
              <a:defRPr kumimoji="1" sz="1800" kern="1200">
                <a:solidFill>
                  <a:schemeClr val="dk1"/>
                </a:solidFill>
                <a:latin typeface="+mn-lt"/>
                <a:ea typeface="+mn-ea"/>
                <a:cs typeface="+mn-cs"/>
              </a:defRPr>
            </a:lvl6pPr>
            <a:lvl7pPr marL="2743200" algn="l" defTabSz="914400" rtl="0" eaLnBrk="1" latinLnBrk="0" hangingPunct="1">
              <a:defRPr kumimoji="1" sz="1800" kern="1200">
                <a:solidFill>
                  <a:schemeClr val="dk1"/>
                </a:solidFill>
                <a:latin typeface="+mn-lt"/>
                <a:ea typeface="+mn-ea"/>
                <a:cs typeface="+mn-cs"/>
              </a:defRPr>
            </a:lvl7pPr>
            <a:lvl8pPr marL="3200400" algn="l" defTabSz="914400" rtl="0" eaLnBrk="1" latinLnBrk="0" hangingPunct="1">
              <a:defRPr kumimoji="1" sz="1800" kern="1200">
                <a:solidFill>
                  <a:schemeClr val="dk1"/>
                </a:solidFill>
                <a:latin typeface="+mn-lt"/>
                <a:ea typeface="+mn-ea"/>
                <a:cs typeface="+mn-cs"/>
              </a:defRPr>
            </a:lvl8pPr>
            <a:lvl9pPr marL="3657600" algn="l" defTabSz="914400" rtl="0" eaLnBrk="1" latinLnBrk="0" hangingPunct="1">
              <a:defRPr kumimoji="1" sz="1800" kern="1200">
                <a:solidFill>
                  <a:schemeClr val="dk1"/>
                </a:solidFill>
                <a:latin typeface="+mn-lt"/>
                <a:ea typeface="+mn-ea"/>
                <a:cs typeface="+mn-cs"/>
              </a:defRPr>
            </a:lvl9pPr>
          </a:lstStyle>
          <a:p>
            <a:r>
              <a:rPr lang="en-US" altLang="ja-JP" sz="1100" dirty="0" smtClean="0">
                <a:solidFill>
                  <a:schemeClr val="tx1"/>
                </a:solidFill>
                <a:latin typeface="+mn-ea"/>
              </a:rPr>
              <a:t>※</a:t>
            </a:r>
            <a:r>
              <a:rPr lang="ja-JP" altLang="en-US" sz="1100" b="1" dirty="0">
                <a:solidFill>
                  <a:schemeClr val="tx1"/>
                </a:solidFill>
                <a:latin typeface="+mn-ea"/>
              </a:rPr>
              <a:t>健康企業宣言東京推進協議会とは、</a:t>
            </a:r>
            <a:r>
              <a:rPr lang="ja-JP" altLang="ja-JP" sz="1100" dirty="0">
                <a:solidFill>
                  <a:schemeClr val="tx1"/>
                </a:solidFill>
                <a:latin typeface="+mn-ea"/>
              </a:rPr>
              <a:t>東京都内の中小企業による健康経営・健康づくり</a:t>
            </a:r>
            <a:r>
              <a:rPr lang="ja-JP" altLang="ja-JP" sz="1100" dirty="0" smtClean="0">
                <a:solidFill>
                  <a:schemeClr val="tx1"/>
                </a:solidFill>
                <a:latin typeface="+mn-ea"/>
              </a:rPr>
              <a:t>の取組み</a:t>
            </a:r>
            <a:r>
              <a:rPr lang="ja-JP" altLang="ja-JP" sz="1100" dirty="0">
                <a:solidFill>
                  <a:schemeClr val="tx1"/>
                </a:solidFill>
                <a:latin typeface="+mn-ea"/>
              </a:rPr>
              <a:t>を支援・普及・促進し、健康企業宣言</a:t>
            </a:r>
            <a:r>
              <a:rPr lang="ja-JP" altLang="en-US" sz="1100" dirty="0">
                <a:solidFill>
                  <a:schemeClr val="tx1"/>
                </a:solidFill>
                <a:latin typeface="+mn-ea"/>
              </a:rPr>
              <a:t>に取り組む</a:t>
            </a:r>
            <a:r>
              <a:rPr lang="ja-JP" altLang="ja-JP" sz="1100" dirty="0">
                <a:solidFill>
                  <a:schemeClr val="tx1"/>
                </a:solidFill>
                <a:latin typeface="+mn-ea"/>
              </a:rPr>
              <a:t>企業等に対して、健康優良企業として認定することを目的と</a:t>
            </a:r>
            <a:r>
              <a:rPr lang="ja-JP" altLang="en-US" sz="1100" dirty="0" smtClean="0">
                <a:solidFill>
                  <a:schemeClr val="tx1"/>
                </a:solidFill>
                <a:latin typeface="+mn-ea"/>
              </a:rPr>
              <a:t>しています。</a:t>
            </a:r>
            <a:endParaRPr lang="en-US" altLang="ja-JP" sz="1100" dirty="0" smtClean="0">
              <a:solidFill>
                <a:schemeClr val="tx1"/>
              </a:solidFill>
              <a:latin typeface="+mn-ea"/>
            </a:endParaRPr>
          </a:p>
          <a:p>
            <a:r>
              <a:rPr lang="ja-JP" altLang="en-US" sz="1100" dirty="0" smtClean="0">
                <a:solidFill>
                  <a:schemeClr val="tx1"/>
                </a:solidFill>
                <a:latin typeface="+mn-ea"/>
              </a:rPr>
              <a:t>　参加機関</a:t>
            </a:r>
            <a:endParaRPr lang="en-US" altLang="ja-JP" sz="1100" dirty="0" smtClean="0">
              <a:solidFill>
                <a:schemeClr val="tx1"/>
              </a:solidFill>
              <a:latin typeface="+mn-ea"/>
            </a:endParaRPr>
          </a:p>
          <a:p>
            <a:r>
              <a:rPr lang="en-US" altLang="ja-JP" sz="1100" dirty="0" smtClean="0">
                <a:solidFill>
                  <a:schemeClr val="tx1"/>
                </a:solidFill>
                <a:latin typeface="+mn-ea"/>
              </a:rPr>
              <a:t>【</a:t>
            </a:r>
            <a:r>
              <a:rPr lang="ja-JP" altLang="en-US" sz="1100" dirty="0" smtClean="0">
                <a:solidFill>
                  <a:schemeClr val="tx1"/>
                </a:solidFill>
                <a:latin typeface="+mn-ea"/>
              </a:rPr>
              <a:t>医療保険者</a:t>
            </a:r>
            <a:r>
              <a:rPr lang="en-US" altLang="ja-JP" sz="1100" dirty="0" smtClean="0">
                <a:solidFill>
                  <a:schemeClr val="tx1"/>
                </a:solidFill>
                <a:latin typeface="+mn-ea"/>
              </a:rPr>
              <a:t>】	</a:t>
            </a:r>
            <a:r>
              <a:rPr lang="ja-JP" altLang="en-US" sz="1100" dirty="0" smtClean="0">
                <a:solidFill>
                  <a:schemeClr val="tx1"/>
                </a:solidFill>
                <a:latin typeface="+mn-ea"/>
              </a:rPr>
              <a:t>健康</a:t>
            </a:r>
            <a:r>
              <a:rPr lang="ja-JP" altLang="en-US" sz="1100" dirty="0">
                <a:solidFill>
                  <a:schemeClr val="tx1"/>
                </a:solidFill>
                <a:latin typeface="+mn-ea"/>
              </a:rPr>
              <a:t>保険</a:t>
            </a:r>
            <a:r>
              <a:rPr lang="ja-JP" altLang="en-US" sz="1100" dirty="0" smtClean="0">
                <a:solidFill>
                  <a:schemeClr val="tx1"/>
                </a:solidFill>
                <a:latin typeface="+mn-ea"/>
              </a:rPr>
              <a:t>組合連合会東京</a:t>
            </a:r>
            <a:r>
              <a:rPr lang="ja-JP" altLang="en-US" sz="1100" dirty="0">
                <a:solidFill>
                  <a:schemeClr val="tx1"/>
                </a:solidFill>
                <a:latin typeface="+mn-ea"/>
              </a:rPr>
              <a:t>連合会、全国健康保険協会東京</a:t>
            </a:r>
            <a:r>
              <a:rPr lang="ja-JP" altLang="en-US" sz="1100" dirty="0" smtClean="0">
                <a:solidFill>
                  <a:schemeClr val="tx1"/>
                </a:solidFill>
                <a:latin typeface="+mn-ea"/>
              </a:rPr>
              <a:t>支部</a:t>
            </a:r>
            <a:endParaRPr lang="en-US" altLang="ja-JP" sz="1100" dirty="0" smtClean="0">
              <a:solidFill>
                <a:schemeClr val="tx1"/>
              </a:solidFill>
              <a:latin typeface="+mn-ea"/>
            </a:endParaRPr>
          </a:p>
          <a:p>
            <a:r>
              <a:rPr lang="en-US" altLang="ja-JP" sz="1100" dirty="0" smtClean="0">
                <a:solidFill>
                  <a:schemeClr val="tx1"/>
                </a:solidFill>
                <a:latin typeface="+mn-ea"/>
              </a:rPr>
              <a:t>【</a:t>
            </a:r>
            <a:r>
              <a:rPr lang="ja-JP" altLang="en-US" sz="1100" dirty="0" smtClean="0">
                <a:solidFill>
                  <a:schemeClr val="tx1"/>
                </a:solidFill>
                <a:latin typeface="+mn-ea"/>
              </a:rPr>
              <a:t>経済団体</a:t>
            </a:r>
            <a:r>
              <a:rPr lang="en-US" altLang="ja-JP" sz="1100" dirty="0" smtClean="0">
                <a:solidFill>
                  <a:schemeClr val="tx1"/>
                </a:solidFill>
                <a:latin typeface="+mn-ea"/>
              </a:rPr>
              <a:t>】	</a:t>
            </a:r>
            <a:r>
              <a:rPr lang="ja-JP" altLang="en-US" sz="1100" dirty="0" smtClean="0">
                <a:solidFill>
                  <a:schemeClr val="tx1"/>
                </a:solidFill>
                <a:latin typeface="+mn-ea"/>
              </a:rPr>
              <a:t>東京都</a:t>
            </a:r>
            <a:r>
              <a:rPr lang="ja-JP" altLang="en-US" sz="1100" dirty="0">
                <a:solidFill>
                  <a:schemeClr val="tx1"/>
                </a:solidFill>
                <a:latin typeface="+mn-ea"/>
              </a:rPr>
              <a:t>商工会連合会</a:t>
            </a:r>
            <a:r>
              <a:rPr lang="ja-JP" altLang="en-US" sz="1100" dirty="0" smtClean="0">
                <a:solidFill>
                  <a:schemeClr val="tx1"/>
                </a:solidFill>
                <a:latin typeface="+mn-ea"/>
              </a:rPr>
              <a:t>、東京</a:t>
            </a:r>
            <a:r>
              <a:rPr lang="ja-JP" altLang="en-US" sz="1100" dirty="0">
                <a:solidFill>
                  <a:schemeClr val="tx1"/>
                </a:solidFill>
                <a:latin typeface="+mn-ea"/>
              </a:rPr>
              <a:t>商工会議所、東京都商工会議所</a:t>
            </a:r>
            <a:r>
              <a:rPr lang="ja-JP" altLang="en-US" sz="1100" dirty="0" smtClean="0">
                <a:solidFill>
                  <a:schemeClr val="tx1"/>
                </a:solidFill>
                <a:latin typeface="+mn-ea"/>
              </a:rPr>
              <a:t>連合会</a:t>
            </a:r>
            <a:endParaRPr lang="en-US" altLang="ja-JP" sz="1100" dirty="0" smtClean="0">
              <a:solidFill>
                <a:schemeClr val="tx1"/>
              </a:solidFill>
              <a:latin typeface="+mn-ea"/>
            </a:endParaRPr>
          </a:p>
          <a:p>
            <a:r>
              <a:rPr lang="en-US" altLang="ja-JP" sz="1100" dirty="0">
                <a:solidFill>
                  <a:schemeClr val="tx1"/>
                </a:solidFill>
                <a:latin typeface="+mn-ea"/>
              </a:rPr>
              <a:t>【</a:t>
            </a:r>
            <a:r>
              <a:rPr lang="ja-JP" altLang="en-US" sz="1100" dirty="0">
                <a:solidFill>
                  <a:schemeClr val="tx1"/>
                </a:solidFill>
                <a:latin typeface="+mn-ea"/>
              </a:rPr>
              <a:t>自治体</a:t>
            </a:r>
            <a:r>
              <a:rPr lang="en-US" altLang="ja-JP" sz="1100" dirty="0">
                <a:solidFill>
                  <a:schemeClr val="tx1"/>
                </a:solidFill>
                <a:latin typeface="+mn-ea"/>
              </a:rPr>
              <a:t>】	</a:t>
            </a:r>
            <a:r>
              <a:rPr lang="ja-JP" altLang="en-US" sz="1100" dirty="0" smtClean="0">
                <a:solidFill>
                  <a:schemeClr val="tx1"/>
                </a:solidFill>
                <a:latin typeface="+mn-ea"/>
              </a:rPr>
              <a:t>東京都</a:t>
            </a:r>
            <a:endParaRPr lang="en-US" altLang="ja-JP" sz="1100" dirty="0" smtClean="0">
              <a:solidFill>
                <a:schemeClr val="tx1"/>
              </a:solidFill>
              <a:latin typeface="+mn-ea"/>
            </a:endParaRPr>
          </a:p>
          <a:p>
            <a:r>
              <a:rPr lang="en-US" altLang="ja-JP" sz="1100" dirty="0" smtClean="0">
                <a:solidFill>
                  <a:schemeClr val="tx1"/>
                </a:solidFill>
                <a:latin typeface="+mn-ea"/>
              </a:rPr>
              <a:t>【</a:t>
            </a:r>
            <a:r>
              <a:rPr lang="ja-JP" altLang="en-US" sz="1100" dirty="0" smtClean="0">
                <a:solidFill>
                  <a:schemeClr val="tx1"/>
                </a:solidFill>
                <a:latin typeface="+mn-ea"/>
              </a:rPr>
              <a:t>関係団体</a:t>
            </a:r>
            <a:r>
              <a:rPr lang="en-US" altLang="ja-JP" sz="1100" dirty="0" smtClean="0">
                <a:solidFill>
                  <a:schemeClr val="tx1"/>
                </a:solidFill>
                <a:latin typeface="+mn-ea"/>
              </a:rPr>
              <a:t>】	</a:t>
            </a:r>
            <a:r>
              <a:rPr lang="ja-JP" altLang="en-US" sz="1100" dirty="0" smtClean="0">
                <a:solidFill>
                  <a:schemeClr val="tx1"/>
                </a:solidFill>
                <a:latin typeface="+mn-ea"/>
              </a:rPr>
              <a:t>東京都医師会、東京都歯科医師会、東京都薬剤師会、</a:t>
            </a:r>
            <a:endParaRPr lang="en-US" altLang="ja-JP" sz="1100" dirty="0" smtClean="0">
              <a:solidFill>
                <a:schemeClr val="tx1"/>
              </a:solidFill>
              <a:latin typeface="+mn-ea"/>
            </a:endParaRPr>
          </a:p>
          <a:p>
            <a:r>
              <a:rPr lang="en-US" altLang="ja-JP" sz="1100" dirty="0">
                <a:solidFill>
                  <a:schemeClr val="tx1"/>
                </a:solidFill>
                <a:latin typeface="+mn-ea"/>
              </a:rPr>
              <a:t>	</a:t>
            </a:r>
            <a:r>
              <a:rPr lang="ja-JP" altLang="en-US" sz="1100" dirty="0" smtClean="0">
                <a:solidFill>
                  <a:schemeClr val="tx1"/>
                </a:solidFill>
                <a:latin typeface="+mn-ea"/>
              </a:rPr>
              <a:t>東京都社会保険労務士会、東京都中小企業診断士協会、</a:t>
            </a:r>
            <a:endParaRPr lang="en-US" altLang="ja-JP" sz="1100" dirty="0" smtClean="0">
              <a:solidFill>
                <a:schemeClr val="tx1"/>
              </a:solidFill>
              <a:latin typeface="+mn-ea"/>
            </a:endParaRPr>
          </a:p>
          <a:p>
            <a:pPr marL="7938" indent="677863"/>
            <a:r>
              <a:rPr lang="en-US" altLang="ja-JP" sz="1100" dirty="0" smtClean="0">
                <a:solidFill>
                  <a:schemeClr val="tx1"/>
                </a:solidFill>
                <a:latin typeface="+mn-ea"/>
              </a:rPr>
              <a:t>	</a:t>
            </a:r>
            <a:r>
              <a:rPr lang="ja-JP" altLang="en-US" sz="1100" dirty="0" smtClean="0">
                <a:solidFill>
                  <a:schemeClr val="tx1"/>
                </a:solidFill>
                <a:latin typeface="+mn-ea"/>
              </a:rPr>
              <a:t>東京都総合健康保険組合協議会、東京都総合組合保健施設振興協会</a:t>
            </a:r>
            <a:endParaRPr lang="en-US" altLang="ja-JP" sz="1100" dirty="0" smtClean="0">
              <a:solidFill>
                <a:schemeClr val="tx1"/>
              </a:solidFill>
              <a:latin typeface="+mn-ea"/>
            </a:endParaRPr>
          </a:p>
        </p:txBody>
      </p:sp>
    </p:spTree>
    <p:extLst>
      <p:ext uri="{BB962C8B-B14F-4D97-AF65-F5344CB8AC3E}">
        <p14:creationId xmlns:p14="http://schemas.microsoft.com/office/powerpoint/2010/main" val="1764898223"/>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4368</TotalTime>
  <Words>347</Words>
  <Application>Microsoft Office PowerPoint</Application>
  <PresentationFormat>A4 210 x 297 mm</PresentationFormat>
  <Paragraphs>78</Paragraphs>
  <Slides>2</Slides>
  <Notes>2</Notes>
  <HiddenSlides>0</HiddenSlides>
  <MMClips>0</MMClips>
  <ScaleCrop>false</ScaleCrop>
  <HeadingPairs>
    <vt:vector size="4" baseType="variant">
      <vt:variant>
        <vt:lpstr>テーマ</vt:lpstr>
      </vt:variant>
      <vt:variant>
        <vt:i4>1</vt:i4>
      </vt:variant>
      <vt:variant>
        <vt:lpstr>スライド タイトル</vt:lpstr>
      </vt:variant>
      <vt:variant>
        <vt:i4>2</vt:i4>
      </vt:variant>
    </vt:vector>
  </HeadingPairs>
  <TitlesOfParts>
    <vt:vector size="3" baseType="lpstr">
      <vt:lpstr>Office ​​テーマ</vt:lpstr>
      <vt:lpstr>PowerPoint プレゼンテーション</vt:lpstr>
      <vt:lpstr>PowerPoint プレゼンテーション</vt:lpstr>
    </vt:vector>
  </TitlesOfParts>
  <Company>全国健康保険協会</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関口　有紀</dc:creator>
  <cp:lastModifiedBy>XP</cp:lastModifiedBy>
  <cp:revision>252</cp:revision>
  <cp:lastPrinted>2016-06-17T08:26:43Z</cp:lastPrinted>
  <dcterms:created xsi:type="dcterms:W3CDTF">2015-09-07T23:26:23Z</dcterms:created>
  <dcterms:modified xsi:type="dcterms:W3CDTF">2018-06-04T06:59:00Z</dcterms:modified>
</cp:coreProperties>
</file>